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35"/>
  </p:notesMasterIdLst>
  <p:handoutMasterIdLst>
    <p:handoutMasterId r:id="rId36"/>
  </p:handoutMasterIdLst>
  <p:sldIdLst>
    <p:sldId id="256" r:id="rId5"/>
    <p:sldId id="267" r:id="rId6"/>
    <p:sldId id="281" r:id="rId7"/>
    <p:sldId id="266" r:id="rId8"/>
    <p:sldId id="327" r:id="rId9"/>
    <p:sldId id="284" r:id="rId10"/>
    <p:sldId id="303" r:id="rId11"/>
    <p:sldId id="298" r:id="rId12"/>
    <p:sldId id="306" r:id="rId13"/>
    <p:sldId id="296" r:id="rId14"/>
    <p:sldId id="297" r:id="rId15"/>
    <p:sldId id="307" r:id="rId16"/>
    <p:sldId id="328" r:id="rId17"/>
    <p:sldId id="310" r:id="rId18"/>
    <p:sldId id="313" r:id="rId19"/>
    <p:sldId id="314" r:id="rId20"/>
    <p:sldId id="312" r:id="rId21"/>
    <p:sldId id="315" r:id="rId22"/>
    <p:sldId id="316" r:id="rId23"/>
    <p:sldId id="317" r:id="rId24"/>
    <p:sldId id="329" r:id="rId25"/>
    <p:sldId id="318" r:id="rId26"/>
    <p:sldId id="324" r:id="rId27"/>
    <p:sldId id="322" r:id="rId28"/>
    <p:sldId id="325" r:id="rId29"/>
    <p:sldId id="291" r:id="rId30"/>
    <p:sldId id="320" r:id="rId31"/>
    <p:sldId id="292" r:id="rId32"/>
    <p:sldId id="277" r:id="rId33"/>
    <p:sldId id="278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8C"/>
    <a:srgbClr val="77A675"/>
    <a:srgbClr val="A47CA5"/>
    <a:srgbClr val="8BC487"/>
    <a:srgbClr val="FFD387"/>
    <a:srgbClr val="BF8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1" autoAdjust="0"/>
    <p:restoredTop sz="68972" autoAdjust="0"/>
  </p:normalViewPr>
  <p:slideViewPr>
    <p:cSldViewPr snapToGrid="0" snapToObjects="1">
      <p:cViewPr varScale="1">
        <p:scale>
          <a:sx n="63" d="100"/>
          <a:sy n="63" d="100"/>
        </p:scale>
        <p:origin x="-1432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3488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E2754-0D06-0342-80A5-6BEFBFC92188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75F-4DEE-4947-94AF-93351E8EF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0B66-42AC-F043-BDCD-89F867B29269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51035-F182-E846-89BD-D289E7DA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25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1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quickly recap.</a:t>
            </a:r>
          </a:p>
          <a:p>
            <a:r>
              <a:rPr lang="en-US" dirty="0" smtClean="0"/>
              <a:t>[click] Machine</a:t>
            </a:r>
            <a:r>
              <a:rPr lang="en-US" baseline="0" dirty="0" smtClean="0"/>
              <a:t> learning development is iterative, </a:t>
            </a:r>
          </a:p>
          <a:p>
            <a:r>
              <a:rPr lang="en-US" baseline="0" dirty="0" smtClean="0"/>
              <a:t>and the types of iterations are data preprocessing, modeling, and post processing.</a:t>
            </a:r>
          </a:p>
          <a:p>
            <a:r>
              <a:rPr lang="en-US" baseline="0" dirty="0" smtClean="0"/>
              <a:t>[click] As the change happens further down in the workflow graph, we have more opportunities for reuse.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Materializing intermediate results and reusing them across iterations can help speed things up. </a:t>
            </a:r>
          </a:p>
          <a:p>
            <a:r>
              <a:rPr lang="en-US" baseline="0" dirty="0" smtClean="0"/>
              <a:t>But to operationalize it, we need to think about two things:</a:t>
            </a:r>
          </a:p>
          <a:p>
            <a:r>
              <a:rPr lang="en-US" baseline="0" dirty="0" smtClean="0"/>
              <a:t>[click] how to materialize intelligently so we can actually reuse effectively in the future</a:t>
            </a:r>
          </a:p>
          <a:p>
            <a:r>
              <a:rPr lang="en-US" baseline="0" dirty="0" smtClean="0"/>
              <a:t>[click] how to reuse optimally to minimize overall runtime for the workflow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2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of this motivated</a:t>
            </a:r>
            <a:r>
              <a:rPr lang="en-US" baseline="0" dirty="0" smtClean="0"/>
              <a:t> our design and development of Helix, </a:t>
            </a:r>
          </a:p>
          <a:p>
            <a:r>
              <a:rPr lang="en-US" baseline="0" dirty="0" smtClean="0"/>
              <a:t>which is a declarative machine learning platform targeted at accelerating iterative development</a:t>
            </a:r>
          </a:p>
          <a:p>
            <a:r>
              <a:rPr lang="en-US" baseline="0" dirty="0" smtClean="0"/>
              <a:t>by automating materialization and reuse across iterations.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has an IDE that makes suggestions for iterations and helps developers track changes,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was demonstrated at VLDB '18 last year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focus on the materialization and reuse problem for the rest of this talk.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how we think about</a:t>
            </a:r>
            <a:r>
              <a:rPr lang="en-US" baseline="0" dirty="0" smtClean="0"/>
              <a:t> the workflow lifecycle in Helix.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Users start by writing their end-to-end workflow in our DSL. </a:t>
            </a:r>
          </a:p>
          <a:p>
            <a:r>
              <a:rPr lang="en-US" baseline="0" dirty="0" smtClean="0"/>
              <a:t>You can find out more about the DSL in section 3 of the paper.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program is compiled into a DAG of operators, </a:t>
            </a:r>
          </a:p>
          <a:p>
            <a:r>
              <a:rPr lang="en-US" baseline="0" dirty="0" smtClean="0"/>
              <a:t>and we use this DAG to make reuse decisions at compile time,</a:t>
            </a:r>
          </a:p>
          <a:p>
            <a:r>
              <a:rPr lang="en-US" baseline="0" dirty="0" smtClean="0"/>
              <a:t>starting in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iteration.</a:t>
            </a:r>
          </a:p>
          <a:p>
            <a:r>
              <a:rPr lang="en-US" baseline="0" dirty="0" smtClean="0"/>
              <a:t>The optimized DAG is then sent to the executor, </a:t>
            </a:r>
          </a:p>
          <a:p>
            <a:r>
              <a:rPr lang="en-US" baseline="0" dirty="0" smtClean="0"/>
              <a:t>and we make materialization decisions the workflow runs,</a:t>
            </a:r>
          </a:p>
          <a:p>
            <a:r>
              <a:rPr lang="en-US" baseline="0" dirty="0" smtClean="0"/>
              <a:t>starting in the first iteration.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Modeling the workflow in this way lets us decompose the redundancy removal problem into two optimization problems.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Let’s first talk about the reuse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8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setup is pretty simple. </a:t>
            </a:r>
          </a:p>
          <a:p>
            <a:r>
              <a:rPr lang="en-US" dirty="0" smtClean="0"/>
              <a:t>You have your workflow.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[click] For each node, you want to assign it one of three states, </a:t>
            </a:r>
          </a:p>
          <a:p>
            <a:r>
              <a:rPr lang="en-US" baseline="0" dirty="0" smtClean="0"/>
              <a:t>compute, which means to compute the node from inputs,</a:t>
            </a:r>
          </a:p>
          <a:p>
            <a:r>
              <a:rPr lang="en-US" baseline="0" dirty="0" smtClean="0"/>
              <a:t>load, which means to load previously materialized results given that they are still valid,</a:t>
            </a:r>
          </a:p>
          <a:p>
            <a:r>
              <a:rPr lang="en-US" baseline="0" dirty="0" smtClean="0"/>
              <a:t>and prune, which means to skip the node entirely.</a:t>
            </a:r>
          </a:p>
          <a:p>
            <a:r>
              <a:rPr lang="en-US" baseline="0" dirty="0" smtClean="0"/>
              <a:t>[click] The only constraint for the state assignments is that for a compute node, its parents must be in the compute or load state.</a:t>
            </a:r>
          </a:p>
          <a:p>
            <a:r>
              <a:rPr lang="en-US" baseline="0" dirty="0" smtClean="0"/>
              <a:t>In other words, the inputs to a compute node cannot be pruned.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Just to see if everyone’s</a:t>
            </a:r>
            <a:r>
              <a:rPr lang="en-US" baseline="0" dirty="0" smtClean="0"/>
              <a:t> still awake. </a:t>
            </a:r>
          </a:p>
          <a:p>
            <a:r>
              <a:rPr lang="en-US" baseline="0" dirty="0" smtClean="0"/>
              <a:t>Is this a legal assignment?</a:t>
            </a:r>
          </a:p>
          <a:p>
            <a:r>
              <a:rPr lang="en-US" baseline="0" dirty="0" smtClean="0"/>
              <a:t>[click] No, this is bad because n6, which is in the compute state, has a parent in the prune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fix this by switching</a:t>
            </a:r>
            <a:r>
              <a:rPr lang="en-US" baseline="0" dirty="0" smtClean="0"/>
              <a:t> n3 to load, and we satisfy our constraint.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[click] The cost to run</a:t>
            </a:r>
            <a:r>
              <a:rPr lang="en-US" baseline="0" dirty="0" smtClean="0"/>
              <a:t> this plan is the cost to load all the red nodes plus the cost to compute all the blue nodes from inputs.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Great. How do we come up with the optimal plan to minimize this cost?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Turns out this problem is an application of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a high level,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we obtain indicates the frontier of reuse.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That means everything below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should be assigned the compute state.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and</a:t>
            </a:r>
            <a:r>
              <a:rPr lang="en-US" baseline="0" dirty="0" smtClean="0"/>
              <a:t> everything right above the </a:t>
            </a:r>
            <a:r>
              <a:rPr lang="en-US" baseline="0" dirty="0" err="1" smtClean="0"/>
              <a:t>mincut</a:t>
            </a:r>
            <a:r>
              <a:rPr lang="en-US" baseline="0" dirty="0" smtClean="0"/>
              <a:t> should be assigned the load state.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smtClean="0"/>
              <a:t>Machine </a:t>
            </a:r>
            <a:r>
              <a:rPr lang="en-US" baseline="0" dirty="0" smtClean="0"/>
              <a:t>learning is everywhere, </a:t>
            </a:r>
          </a:p>
          <a:p>
            <a:r>
              <a:rPr lang="en-US" baseline="0" dirty="0" smtClean="0"/>
              <a:t>and developing a machine learning application is an</a:t>
            </a:r>
          </a:p>
          <a:p>
            <a:r>
              <a:rPr lang="en-US" baseline="0" dirty="0" smtClean="0"/>
              <a:t>inherently iterative process.</a:t>
            </a:r>
          </a:p>
          <a:p>
            <a:r>
              <a:rPr lang="en-US" baseline="0" dirty="0" smtClean="0"/>
              <a:t>What do we mean by this? Let’s take a look at an example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70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allows us to prune away all ancestors to the red nodes. </a:t>
            </a:r>
          </a:p>
          <a:p>
            <a:r>
              <a:rPr lang="en-US" baseline="0" dirty="0" smtClean="0"/>
              <a:t>[click] The cost of this plan is guaranteed to be the lowest.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proof for this is a bit long and can be found in the technical report.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One side note here. </a:t>
            </a:r>
          </a:p>
          <a:p>
            <a:r>
              <a:rPr lang="en-US" baseline="0" dirty="0" smtClean="0"/>
              <a:t>To make sure we reuse only things that are actually unchanged across iterations, </a:t>
            </a:r>
          </a:p>
          <a:p>
            <a:r>
              <a:rPr lang="en-US" baseline="0" dirty="0" smtClean="0"/>
              <a:t>we set the cost of non-reusable nodes to infinity so that they wouldn’t be part of an optimal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So</a:t>
            </a:r>
            <a:r>
              <a:rPr lang="en-US" baseline="0" dirty="0" smtClean="0"/>
              <a:t> that’s how reuse happens. </a:t>
            </a:r>
          </a:p>
          <a:p>
            <a:r>
              <a:rPr lang="en-US" baseline="0" dirty="0" smtClean="0"/>
              <a:t>Now let’s take a look at the materialization problem.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58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So</a:t>
            </a:r>
            <a:r>
              <a:rPr lang="en-US" baseline="0" dirty="0" smtClean="0"/>
              <a:t> remember we said that predicting the future is hard? </a:t>
            </a:r>
          </a:p>
          <a:p>
            <a:r>
              <a:rPr lang="en-US" baseline="0" dirty="0" smtClean="0"/>
              <a:t>[click] well let’s punt on that for a second and assume we know the next iteration, </a:t>
            </a:r>
          </a:p>
          <a:p>
            <a:r>
              <a:rPr lang="en-US" baseline="0" dirty="0" smtClean="0"/>
              <a:t>where everything stayed the same except n6.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are two parts to the optimization objective.</a:t>
            </a:r>
          </a:p>
          <a:p>
            <a:r>
              <a:rPr lang="en-US" baseline="0" dirty="0" smtClean="0"/>
              <a:t>[click] First, at time t, you want to pick a subset of nodes to write to disk. </a:t>
            </a:r>
          </a:p>
          <a:p>
            <a:r>
              <a:rPr lang="en-US" baseline="0" dirty="0" smtClean="0"/>
              <a:t>[click] which incurs a materialization cost.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in the next iteration, </a:t>
            </a:r>
          </a:p>
          <a:p>
            <a:r>
              <a:rPr lang="en-US" baseline="0" dirty="0" smtClean="0"/>
              <a:t>[click] you reload the nodes that were just materialized,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to save</a:t>
            </a:r>
            <a:r>
              <a:rPr lang="en-US" baseline="0" dirty="0" smtClean="0"/>
              <a:t> some compute time by pruning away portions of the graph.</a:t>
            </a:r>
          </a:p>
          <a:p>
            <a:r>
              <a:rPr lang="en-US" baseline="0" dirty="0" smtClean="0"/>
              <a:t>And the run time from the optimal reuse plan in the next iteration contributes the second part of the cost.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8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Here’s the cost function</a:t>
            </a:r>
            <a:r>
              <a:rPr lang="en-US" baseline="0" dirty="0" smtClean="0"/>
              <a:t> again</a:t>
            </a:r>
          </a:p>
          <a:p>
            <a:r>
              <a:rPr lang="en-US" baseline="0" dirty="0" smtClean="0"/>
              <a:t>[click] The materialization cost at time t can be thought of as the penalty.</a:t>
            </a:r>
          </a:p>
          <a:p>
            <a:r>
              <a:rPr lang="en-US" baseline="0" dirty="0" smtClean="0"/>
              <a:t>[click] and the reduced runtime from reuse at time t+1 can be thought of as the benefit.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Obviously the more we materialize the higher the cost.</a:t>
            </a:r>
          </a:p>
          <a:p>
            <a:r>
              <a:rPr lang="en-US" baseline="0" dirty="0" smtClean="0"/>
              <a:t>[click] but on the other hand, more materialization leads to higher chances of reuse, which brings the cost down.</a:t>
            </a:r>
          </a:p>
          <a:p>
            <a:r>
              <a:rPr lang="en-US" baseline="0" dirty="0" smtClean="0"/>
              <a:t>[click] What we have today is on the one end of the spectrum where nothing is materialized and nothing is reused,</a:t>
            </a:r>
          </a:p>
          <a:p>
            <a:r>
              <a:rPr lang="en-US" baseline="0" dirty="0" smtClean="0"/>
              <a:t>so we incur a high cost from </a:t>
            </a:r>
            <a:r>
              <a:rPr lang="en-US" baseline="0" dirty="0" err="1" smtClean="0"/>
              <a:t>recompute</a:t>
            </a:r>
            <a:r>
              <a:rPr lang="en-US" baseline="0" dirty="0" smtClean="0"/>
              <a:t> all the time.</a:t>
            </a:r>
          </a:p>
          <a:p>
            <a:r>
              <a:rPr lang="en-US" baseline="0" dirty="0" smtClean="0"/>
              <a:t>[click] on the other end of the spectrum, everything is materialized, which can be prohibitive and render any savings in the future inconsequential.</a:t>
            </a:r>
          </a:p>
          <a:p>
            <a:r>
              <a:rPr lang="en-US" baseline="0" dirty="0" smtClean="0"/>
              <a:t>Our job is to find a happy middle ground that trades off materialization for effective reuse.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Turns out this problem is NP-hard even if the workflow graph is exactly the same across iterations.</a:t>
            </a:r>
          </a:p>
          <a:p>
            <a:r>
              <a:rPr lang="en-US" baseline="0" dirty="0" smtClean="0"/>
              <a:t>It’s a pretty simple proof by a reduction from knapsack, and it can be found in our technical report.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5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came up with a streaming heuristic to solve the NP-hard problem assuming static workflows.</a:t>
            </a:r>
            <a:endParaRPr lang="en-US" baseline="0" dirty="0" smtClean="0"/>
          </a:p>
          <a:p>
            <a:r>
              <a:rPr lang="en-US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streaming here refers to the fact that we'll be making materialization decisions on the fly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as soon as a node is finished computing.</a:t>
            </a:r>
          </a:p>
          <a:p>
            <a:r>
              <a:rPr lang="en-US" dirty="0" smtClean="0"/>
              <a:t>[click] This</a:t>
            </a:r>
            <a:r>
              <a:rPr lang="en-US" baseline="0" dirty="0" smtClean="0"/>
              <a:t> is great because we don’t need to cache any results for deferred decisions, </a:t>
            </a:r>
          </a:p>
          <a:p>
            <a:r>
              <a:rPr lang="en-US" baseline="0" dirty="0" smtClean="0"/>
              <a:t>which may cause memory bloat that degrades performance.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Let’s say we need to decide whether to materialize n6. </a:t>
            </a:r>
          </a:p>
          <a:p>
            <a:r>
              <a:rPr lang="en-US" baseline="0" dirty="0" smtClean="0"/>
              <a:t>There are two quantities we are considering when making this decision.</a:t>
            </a:r>
          </a:p>
          <a:p>
            <a:r>
              <a:rPr lang="en-US" baseline="0" dirty="0" smtClean="0"/>
              <a:t>[click] The first is the time it takes to materialize the node.</a:t>
            </a:r>
          </a:p>
          <a:p>
            <a:r>
              <a:rPr lang="en-US" baseline="0" dirty="0" smtClean="0"/>
              <a:t>[click] The second is the time it takes to get the inputs.</a:t>
            </a:r>
          </a:p>
          <a:p>
            <a:r>
              <a:rPr lang="en-US" baseline="0" dirty="0" smtClean="0"/>
              <a:t>[click] We’re talking about the runtime of the entire ancestor graph to n6 here, not just the parents.</a:t>
            </a:r>
          </a:p>
          <a:p>
            <a:r>
              <a:rPr lang="en-US" baseline="0" dirty="0" smtClean="0"/>
              <a:t>[click] The heuristic says to materialize if the second quantity is larger.</a:t>
            </a:r>
          </a:p>
          <a:p>
            <a:r>
              <a:rPr lang="en-US" baseline="0" dirty="0" smtClean="0"/>
              <a:t>[click] The intuition is that the larger the ancestor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, the more valuable it is to materialize because it has the potential to lead to large </a:t>
            </a:r>
            <a:r>
              <a:rPr lang="en-US" baseline="0" dirty="0" err="1" smtClean="0"/>
              <a:t>prunings</a:t>
            </a:r>
            <a:r>
              <a:rPr lang="en-US" baseline="0" dirty="0" smtClean="0"/>
              <a:t> in future iterations.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see shortly that this gross simplification still leads to great performance in practice.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1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To</a:t>
            </a:r>
            <a:r>
              <a:rPr lang="en-US" baseline="0" dirty="0" smtClean="0"/>
              <a:t> recap, there are two optimization problems in Helix that work together to remove redundant computation across iterations.</a:t>
            </a:r>
          </a:p>
          <a:p>
            <a:r>
              <a:rPr lang="en-US" baseline="0" dirty="0" smtClean="0"/>
              <a:t>You might have a lot of questions about some of the assumptions and choices we’ve made. </a:t>
            </a:r>
          </a:p>
          <a:p>
            <a:r>
              <a:rPr lang="en-US" baseline="0" dirty="0" smtClean="0"/>
              <a:t>We certainly did.</a:t>
            </a:r>
          </a:p>
          <a:p>
            <a:r>
              <a:rPr lang="en-US" baseline="0" dirty="0" smtClean="0"/>
              <a:t>So we did a whole bunch of experiments to study how Helix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59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just one experiment to convince you that it works.</a:t>
            </a:r>
            <a:endParaRPr lang="en-US" baseline="0" dirty="0" smtClean="0"/>
          </a:p>
          <a:p>
            <a:r>
              <a:rPr lang="en-US" baseline="0" dirty="0" smtClean="0"/>
              <a:t>We compared Helix with </a:t>
            </a:r>
            <a:r>
              <a:rPr lang="en-US" baseline="0" dirty="0" err="1" smtClean="0"/>
              <a:t>KeystoneML</a:t>
            </a:r>
            <a:r>
              <a:rPr lang="en-US" baseline="0" dirty="0" smtClean="0"/>
              <a:t> developed at Berkeley, which is a very similar declarative ML system that also runs on Spark,</a:t>
            </a:r>
          </a:p>
          <a:p>
            <a:r>
              <a:rPr lang="en-US" baseline="0" dirty="0" smtClean="0"/>
              <a:t>except they don’t handle reuse across iterations.</a:t>
            </a:r>
          </a:p>
          <a:p>
            <a:r>
              <a:rPr lang="en-US" baseline="0" dirty="0" smtClean="0"/>
              <a:t>We also compared against </a:t>
            </a:r>
            <a:r>
              <a:rPr lang="en-US" baseline="0" dirty="0" err="1" smtClean="0"/>
              <a:t>DeepDive</a:t>
            </a:r>
            <a:r>
              <a:rPr lang="en-US" baseline="0" dirty="0" smtClean="0"/>
              <a:t> developed at Stanford,</a:t>
            </a:r>
          </a:p>
          <a:p>
            <a:r>
              <a:rPr lang="en-US" baseline="0" dirty="0" smtClean="0"/>
              <a:t>which is a materialize-all and manual reuse system,</a:t>
            </a:r>
          </a:p>
          <a:p>
            <a:r>
              <a:rPr lang="en-US" baseline="0" dirty="0" smtClean="0"/>
              <a:t> but it’s not shown here because it doesn’t support all the iteration types.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on the census application we saw earlier. </a:t>
            </a:r>
          </a:p>
          <a:p>
            <a:r>
              <a:rPr lang="en-US" baseline="0" dirty="0" smtClean="0"/>
              <a:t>So we start with an initial version of the workflow similar to what you saw.</a:t>
            </a:r>
          </a:p>
          <a:p>
            <a:r>
              <a:rPr lang="en-US" baseline="0" dirty="0" smtClean="0"/>
              <a:t>At every subsequent iteration, we pick an operator from either the data preprocessing, </a:t>
            </a:r>
          </a:p>
          <a:p>
            <a:r>
              <a:rPr lang="en-US" baseline="0" dirty="0" smtClean="0"/>
              <a:t>modeling or evaluation component, modify it and rerun the workflow to get the iterative run time.</a:t>
            </a:r>
          </a:p>
          <a:p>
            <a:r>
              <a:rPr lang="en-US" baseline="0" dirty="0" smtClean="0"/>
              <a:t>What you see on the y-axis is the cumulative run time, and the color under the curve indicates the type of operator we picked in that iteration. </a:t>
            </a:r>
          </a:p>
          <a:p>
            <a:r>
              <a:rPr lang="en-US" baseline="0" dirty="0" smtClean="0"/>
              <a:t>We see that over 10 iterations, the cumulative run time keeps growing linearly for </a:t>
            </a:r>
            <a:r>
              <a:rPr lang="en-US" baseline="0" dirty="0" err="1" smtClean="0"/>
              <a:t>KeystoneML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but it stays pretty low with Helix because we’ve removed all the redundant computation,</a:t>
            </a:r>
          </a:p>
          <a:p>
            <a:r>
              <a:rPr lang="en-US" baseline="0" dirty="0" smtClean="0"/>
              <a:t>[click] resulting in a 19x speedup.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If we look at the Helix run time breakdown in each iteration, we can clearly see that Helix is reusing as you’d expect. </a:t>
            </a:r>
          </a:p>
          <a:p>
            <a:r>
              <a:rPr lang="en-US" baseline="0" dirty="0" smtClean="0"/>
              <a:t>[click] in the first two iterations, data preprocessing changed, which required the entire workflow to be rerun. </a:t>
            </a:r>
          </a:p>
          <a:p>
            <a:r>
              <a:rPr lang="en-US" baseline="0" dirty="0" smtClean="0"/>
              <a:t>[click] in the next two iterations, only the evaluation metric changed, and Helix reran only that part of the workflow.</a:t>
            </a:r>
          </a:p>
          <a:p>
            <a:r>
              <a:rPr lang="en-US" baseline="0" dirty="0" smtClean="0"/>
              <a:t>[click] then in the next iteration, the model changed, but we reran everything because it was cheaper to </a:t>
            </a:r>
            <a:r>
              <a:rPr lang="en-US" baseline="0" dirty="0" err="1" smtClean="0"/>
              <a:t>recompute</a:t>
            </a:r>
            <a:r>
              <a:rPr lang="en-US" baseline="0" dirty="0" smtClean="0"/>
              <a:t> data preprocessing than writing to and reading from disk.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see that the </a:t>
            </a:r>
            <a:r>
              <a:rPr lang="en-US" baseline="0" smtClean="0"/>
              <a:t>materialization overhead </a:t>
            </a:r>
            <a:r>
              <a:rPr lang="en-US" baseline="0" dirty="0" smtClean="0"/>
              <a:t>in </a:t>
            </a:r>
            <a:r>
              <a:rPr lang="en-US" baseline="0" smtClean="0"/>
              <a:t>each iteration, which is the gray stuff at the top, </a:t>
            </a:r>
            <a:r>
              <a:rPr lang="en-US" baseline="0" dirty="0" smtClean="0"/>
              <a:t>is relatively low.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[click] again, there’s a ton more experiments in the paper on different applications and also digging deeper into the decisions that Helix makes.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8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We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talked about ML development being iterative, which creates a lot of redundant computations that can be eliminated through reuse.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Helix does this automatically for you, which leads to nearly a 20x speedup over just ten iterations.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echniques here can be easily applied to other settings.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in parallel executions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hyperparameter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tuning,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share intermediate results across workflows in a similar fashion.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problem is actually easier in the sense that you know the changes upfront.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example is sharing results across related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verticals in the enterprise setting.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[click] 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work is just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 small piece of the puzzle in the grand scheme of agile development for ML/AI.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burgeoning field with a lot activities.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believe the database community is uniquely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help make tooling better and contribute to the advancement of ML/AI,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hopefully we’ll see more work along this line.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stop by our poster tomorrow if you'd like to see more experiments or share your thoughts on our work.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7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this example application, your objective is to use </a:t>
            </a:r>
            <a:r>
              <a:rPr lang="en-US" baseline="0" dirty="0" err="1" smtClean="0"/>
              <a:t>anonymized</a:t>
            </a:r>
            <a:r>
              <a:rPr lang="en-US" baseline="0" dirty="0" smtClean="0"/>
              <a:t> demographic information to predict income.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91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might start with a workflow that looks</a:t>
            </a:r>
            <a:r>
              <a:rPr lang="en-US" baseline="0" dirty="0" smtClean="0"/>
              <a:t> like this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baseline="0" dirty="0" smtClean="0"/>
              <a:t>data preprocessing, you make features using four named columns from the CSV.</a:t>
            </a:r>
          </a:p>
          <a:p>
            <a:r>
              <a:rPr lang="en-US" baseline="0" dirty="0" smtClean="0"/>
              <a:t>Then for modeling, you use these features to train a logistic regression model, and use the trained model to make predictions.</a:t>
            </a:r>
          </a:p>
          <a:p>
            <a:r>
              <a:rPr lang="en-US" baseline="0" dirty="0" smtClean="0"/>
              <a:t>Finally we evaluate model performance on some ground truth labels.</a:t>
            </a:r>
          </a:p>
          <a:p>
            <a:r>
              <a:rPr lang="en-US" baseline="0" dirty="0" smtClean="0"/>
              <a:t>If you don’t have any, you might want to check out </a:t>
            </a:r>
            <a:r>
              <a:rPr lang="en-US" baseline="0" dirty="0" err="1" smtClean="0"/>
              <a:t>Snuba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8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You run this workflow. </a:t>
            </a:r>
          </a:p>
          <a:p>
            <a:r>
              <a:rPr lang="en-US" baseline="0" dirty="0" smtClean="0"/>
              <a:t>It took 2 hours, and you got some results back, and you think they can be improved.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So you change the model from logistic regression to SVM. It took another 2 hours to run, and you get updated results.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Now you’re interested in looking also at the AUC instead of accuracy, and computing this new metric took another 2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[click]</a:t>
            </a:r>
            <a:r>
              <a:rPr lang="en-US" baseline="0" dirty="0" smtClean="0"/>
              <a:t> </a:t>
            </a:r>
            <a:r>
              <a:rPr lang="en-US" dirty="0" smtClean="0"/>
              <a:t>As we can</a:t>
            </a:r>
            <a:r>
              <a:rPr lang="en-US" baseline="0" dirty="0" smtClean="0"/>
              <a:t> see from the example, there are many knobs in a workflow that can be tuned to improve performance.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could change data preprocessing by adding or removing features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can tune model </a:t>
            </a:r>
            <a:r>
              <a:rPr lang="en-US" baseline="0" dirty="0" err="1" smtClean="0"/>
              <a:t>hyperparameters</a:t>
            </a:r>
            <a:r>
              <a:rPr lang="en-US" baseline="0" dirty="0" smtClean="0"/>
              <a:t> and change model types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After obtaining a model, you could also do things like computing different metrics to help with analysis.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This can take hundreds of iterations because you might not get lucky with every iteration, and it’s hard to predict what will happen without running it.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[click] Using the current development stack, the default behavior is to rerun the entire workflow end-to-end in every iteration,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regardless of what actually changed.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In our example, the first iteration took 2 hours, the second took 2 hours even though we only changed the model, 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and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took another 2 hours when we only changed the last operator.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[click] This is incredibly wasteful and really slows down the development cycle. 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[click] The eureka moment was when we realized that we could fix this by materializing intermediate results to speed up future iterations through reuse.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8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Now, i</a:t>
            </a:r>
            <a:r>
              <a:rPr lang="en-US" baseline="0" dirty="0" smtClean="0"/>
              <a:t>nstead of what we had earlier,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changing the model only takes 30minutes to rerun because we are reusing the data preprocessing results,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changing the metric only takes 5 minutes because we are reusing most of the workflow.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makes your developers happy, your AWS bill happy, and even the environment happy because you’re reducing your carbon footprint by eliminating redundant compute cycles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no-brainer. We should totally do it! </a:t>
            </a:r>
          </a:p>
          <a:p>
            <a:r>
              <a:rPr lang="en-US" baseline="0" dirty="0" smtClean="0"/>
              <a:t>As we sat down and thought about how to do this automatically, we encountered a couple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1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first challenge is figuring out what</a:t>
            </a:r>
            <a:r>
              <a:rPr lang="en-US" baseline="0" dirty="0" smtClean="0"/>
              <a:t> to materialize.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Suppose we knew we’re changing the last node, </a:t>
            </a:r>
          </a:p>
          <a:p>
            <a:r>
              <a:rPr lang="en-US" baseline="0" dirty="0" smtClean="0"/>
              <a:t>[click] materializing the one above would be really useful.</a:t>
            </a:r>
          </a:p>
          <a:p>
            <a:r>
              <a:rPr lang="en-US" baseline="0" dirty="0" smtClean="0"/>
              <a:t>[click] But suppose instead we changed this purple node.</a:t>
            </a:r>
          </a:p>
          <a:p>
            <a:r>
              <a:rPr lang="en-US" baseline="0" dirty="0" smtClean="0"/>
              <a:t>Now everything downstream to the changed node has to be recomputed, </a:t>
            </a:r>
          </a:p>
          <a:p>
            <a:r>
              <a:rPr lang="en-US" baseline="0" dirty="0" smtClean="0"/>
              <a:t>[click] and our materialized results just became useless.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[click] So we need to somehow be cognizant of the future when making decisions. </a:t>
            </a:r>
          </a:p>
          <a:p>
            <a:r>
              <a:rPr lang="en-US" baseline="0" dirty="0" smtClean="0"/>
              <a:t>How do we do this without the ability to see into the future?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Is there a way to get around this problem?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Those are the questions we need to answer for this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03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challenge is choosing</a:t>
            </a:r>
            <a:r>
              <a:rPr lang="en-US" baseline="0" dirty="0" smtClean="0"/>
              <a:t> what to reuse.</a:t>
            </a:r>
          </a:p>
          <a:p>
            <a:r>
              <a:rPr lang="en-US" baseline="0" dirty="0" smtClean="0"/>
              <a:t>Suppose that we’ve materialized everything from the previous iteration. </a:t>
            </a:r>
          </a:p>
          <a:p>
            <a:r>
              <a:rPr lang="en-US" baseline="0" dirty="0" smtClean="0"/>
              <a:t>[click] Let’s say we changed this node.</a:t>
            </a:r>
          </a:p>
          <a:p>
            <a:r>
              <a:rPr lang="en-US" baseline="0" dirty="0" smtClean="0"/>
              <a:t>[click] The simplest thing to do is to reload the input node.</a:t>
            </a:r>
          </a:p>
          <a:p>
            <a:r>
              <a:rPr lang="en-US" baseline="0" dirty="0" smtClean="0"/>
              <a:t>[click] but remember, our objective is to minimize overall runtime. </a:t>
            </a:r>
          </a:p>
          <a:p>
            <a:r>
              <a:rPr lang="en-US" baseline="0" dirty="0" smtClean="0"/>
              <a:t>[click] If loading the input node is some insanely expensive operation, </a:t>
            </a:r>
          </a:p>
          <a:p>
            <a:r>
              <a:rPr lang="en-US" baseline="0" dirty="0" smtClean="0"/>
              <a:t>[click] we might be better off reloading an upstream node and </a:t>
            </a:r>
            <a:r>
              <a:rPr lang="en-US" baseline="0" dirty="0" err="1" smtClean="0"/>
              <a:t>recomputing</a:t>
            </a:r>
            <a:r>
              <a:rPr lang="en-US" baseline="0" dirty="0" smtClean="0"/>
              <a:t> a portion of the reusable graph.</a:t>
            </a:r>
          </a:p>
          <a:p>
            <a:r>
              <a:rPr lang="en-US" baseline="0" dirty="0" smtClean="0"/>
              <a:t>So there’s no hard and fast rules for how to reuse optimally. </a:t>
            </a:r>
          </a:p>
          <a:p>
            <a:r>
              <a:rPr lang="en-US" baseline="0" dirty="0" smtClean="0"/>
              <a:t>It all depends on your workflow.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1035-F182-E846-89BD-D289E7DA7F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5DA3-E182-0F40-9417-BEA50D904497}" type="datetime1">
              <a:rPr lang="en-US" smtClean="0"/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BC90-3DCD-3349-956F-3E78E6B0CE3E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A50F-D298-DF44-8A68-D4E66A327BBD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93A89-63BD-204B-A7B8-9192AE91B3CC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68C6-2A55-CF43-B75D-71126BE9B92F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285E-4ABA-F747-BD32-44FEBF07377F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F4E5-5C62-C044-AEAB-B05D25F1F758}" type="datetime1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B79-DC5D-3A4F-94EA-63A1C597C046}" type="datetime1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24F6B-284E-F343-ACF5-9A272FE59D96}" type="datetime1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80D7-0131-0E46-83D2-A24E02DFDC0E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E430-5446-0744-8DB2-62BC3FA7C200}" type="datetime1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69D4-4FD1-1742-BFFB-740E889C5E38}" type="datetime1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7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7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00" y="1775355"/>
            <a:ext cx="8971600" cy="1225021"/>
          </a:xfrm>
        </p:spPr>
        <p:txBody>
          <a:bodyPr>
            <a:normAutofit fontScale="90000"/>
          </a:bodyPr>
          <a:lstStyle/>
          <a:p>
            <a:r>
              <a:rPr lang="en-US" dirty="0"/>
              <a:t>HELIX</a:t>
            </a:r>
            <a:r>
              <a:rPr lang="en-US" b="1" dirty="0"/>
              <a:t>: Holistic Optimization for Accelerating Iterative Machine Learning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Doris </a:t>
            </a:r>
            <a:r>
              <a:rPr lang="en-US" dirty="0" err="1"/>
              <a:t>Xin</a:t>
            </a:r>
            <a:r>
              <a:rPr lang="en-US" dirty="0"/>
              <a:t>, Stephen Macke, </a:t>
            </a:r>
            <a:r>
              <a:rPr lang="en-US" dirty="0" err="1"/>
              <a:t>Litian</a:t>
            </a:r>
            <a:r>
              <a:rPr lang="en-US" dirty="0"/>
              <a:t> Ma, </a:t>
            </a:r>
            <a:r>
              <a:rPr lang="en-US" dirty="0" err="1"/>
              <a:t>Jialin</a:t>
            </a:r>
            <a:r>
              <a:rPr lang="en-US" dirty="0"/>
              <a:t> Liu, </a:t>
            </a:r>
            <a:r>
              <a:rPr lang="en-US" dirty="0" err="1"/>
              <a:t>Shuchen</a:t>
            </a:r>
            <a:r>
              <a:rPr lang="en-US" dirty="0"/>
              <a:t> Song, </a:t>
            </a:r>
            <a:r>
              <a:rPr lang="en-US" dirty="0" err="1"/>
              <a:t>Aditya</a:t>
            </a:r>
            <a:r>
              <a:rPr lang="en-US" dirty="0"/>
              <a:t> </a:t>
            </a:r>
            <a:r>
              <a:rPr lang="en-US" dirty="0" err="1"/>
              <a:t>Parameswaran</a:t>
            </a:r>
            <a:r>
              <a:rPr lang="en-US" dirty="0"/>
              <a:t> University of Illinois (UIUC)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97"/>
    </mc:Choice>
    <mc:Fallback xmlns="">
      <p:transition xmlns:p14="http://schemas.microsoft.com/office/powerpoint/2010/main" spd="slow" advTm="238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1522" y="1352455"/>
            <a:ext cx="8137611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ML is iterative</a:t>
            </a:r>
          </a:p>
          <a:p>
            <a:pPr lvl="1"/>
            <a:r>
              <a:rPr lang="en-US" dirty="0" smtClean="0"/>
              <a:t>Data preprocessing (e.g. add features)</a:t>
            </a:r>
          </a:p>
          <a:p>
            <a:pPr lvl="1"/>
            <a:r>
              <a:rPr lang="en-US" dirty="0" smtClean="0"/>
              <a:t>Modeling (e.g. </a:t>
            </a:r>
            <a:r>
              <a:rPr lang="en-US" dirty="0" err="1" smtClean="0"/>
              <a:t>hyperparameter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Post processing (e.g. evaluation metric)</a:t>
            </a:r>
          </a:p>
          <a:p>
            <a:r>
              <a:rPr lang="en-US" dirty="0" smtClean="0"/>
              <a:t>Materialize and reuse! Need to </a:t>
            </a:r>
          </a:p>
          <a:p>
            <a:pPr lvl="1"/>
            <a:r>
              <a:rPr lang="en-US" dirty="0" smtClean="0"/>
              <a:t>Materialize to handle future changes</a:t>
            </a:r>
          </a:p>
          <a:p>
            <a:pPr lvl="1"/>
            <a:r>
              <a:rPr lang="en-US" dirty="0" smtClean="0"/>
              <a:t>Reuse</a:t>
            </a:r>
            <a:r>
              <a:rPr lang="en-US" i="1" dirty="0"/>
              <a:t> </a:t>
            </a:r>
            <a:r>
              <a:rPr lang="en-US" dirty="0" smtClean="0"/>
              <a:t>optimally to minimize overall runtime</a:t>
            </a:r>
            <a:endParaRPr lang="en-US" b="1" i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382756" y="1781107"/>
            <a:ext cx="1675631" cy="1539888"/>
            <a:chOff x="1690414" y="704304"/>
            <a:chExt cx="5269776" cy="4027216"/>
          </a:xfrm>
        </p:grpSpPr>
        <p:sp>
          <p:nvSpPr>
            <p:cNvPr id="6" name="Oval 5"/>
            <p:cNvSpPr/>
            <p:nvPr/>
          </p:nvSpPr>
          <p:spPr>
            <a:xfrm>
              <a:off x="342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54850" y="3453528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93409" y="4369934"/>
              <a:ext cx="2063786" cy="3615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90414" y="1620712"/>
              <a:ext cx="5269776" cy="361586"/>
              <a:chOff x="1690414" y="1306130"/>
              <a:chExt cx="5269776" cy="36158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0414" y="1306130"/>
                <a:ext cx="967633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.</a:t>
                </a:r>
                <a:endParaRPr lang="en-US" sz="11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2782228" y="253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1" name="Curved Connector 10"/>
            <p:cNvCxnSpPr>
              <a:stCxn id="6" idx="4"/>
              <a:endCxn id="21" idx="0"/>
            </p:cNvCxnSpPr>
            <p:nvPr/>
          </p:nvCxnSpPr>
          <p:spPr>
            <a:xfrm rot="5400000">
              <a:off x="2972357" y="267765"/>
              <a:ext cx="554822" cy="215107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6" idx="4"/>
              <a:endCxn id="22" idx="0"/>
            </p:cNvCxnSpPr>
            <p:nvPr/>
          </p:nvCxnSpPr>
          <p:spPr>
            <a:xfrm rot="5400000">
              <a:off x="357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/>
            <p:cNvCxnSpPr>
              <a:stCxn id="6" idx="4"/>
              <a:endCxn id="23" idx="0"/>
            </p:cNvCxnSpPr>
            <p:nvPr/>
          </p:nvCxnSpPr>
          <p:spPr>
            <a:xfrm rot="16200000" flipH="1">
              <a:off x="436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6" idx="4"/>
              <a:endCxn id="24" idx="0"/>
            </p:cNvCxnSpPr>
            <p:nvPr/>
          </p:nvCxnSpPr>
          <p:spPr>
            <a:xfrm rot="16200000" flipH="1">
              <a:off x="513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22" idx="4"/>
              <a:endCxn id="10" idx="0"/>
            </p:cNvCxnSpPr>
            <p:nvPr/>
          </p:nvCxnSpPr>
          <p:spPr>
            <a:xfrm rot="16200000" flipH="1">
              <a:off x="3578028" y="1789845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10" idx="4"/>
              <a:endCxn id="7" idx="0"/>
            </p:cNvCxnSpPr>
            <p:nvPr/>
          </p:nvCxnSpPr>
          <p:spPr>
            <a:xfrm rot="5400000">
              <a:off x="4047892" y="3176117"/>
              <a:ext cx="554822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7" idx="4"/>
              <a:endCxn id="8" idx="0"/>
            </p:cNvCxnSpPr>
            <p:nvPr/>
          </p:nvCxnSpPr>
          <p:spPr>
            <a:xfrm rot="5400000">
              <a:off x="4047893" y="4092524"/>
              <a:ext cx="554820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23" idx="4"/>
              <a:endCxn id="10" idx="0"/>
            </p:cNvCxnSpPr>
            <p:nvPr/>
          </p:nvCxnSpPr>
          <p:spPr>
            <a:xfrm rot="5400000">
              <a:off x="4363822" y="1943779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4" idx="4"/>
              <a:endCxn id="10" idx="0"/>
            </p:cNvCxnSpPr>
            <p:nvPr/>
          </p:nvCxnSpPr>
          <p:spPr>
            <a:xfrm rot="5400000">
              <a:off x="5133223" y="1174379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21" idx="4"/>
              <a:endCxn id="10" idx="0"/>
            </p:cNvCxnSpPr>
            <p:nvPr/>
          </p:nvCxnSpPr>
          <p:spPr>
            <a:xfrm rot="16200000" flipH="1">
              <a:off x="2972355" y="1184172"/>
              <a:ext cx="554824" cy="215107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Down Arrow 26"/>
          <p:cNvSpPr/>
          <p:nvPr/>
        </p:nvSpPr>
        <p:spPr>
          <a:xfrm>
            <a:off x="7065507" y="2245483"/>
            <a:ext cx="322649" cy="90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271071" y="2214504"/>
            <a:ext cx="1203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reuse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4" y="3374336"/>
            <a:ext cx="855193" cy="8551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154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68"/>
    </mc:Choice>
    <mc:Fallback xmlns="">
      <p:transition xmlns:p14="http://schemas.microsoft.com/office/powerpoint/2010/main" spd="slow" advTm="396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580" y="235185"/>
            <a:ext cx="3652840" cy="1538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0" y="2039766"/>
            <a:ext cx="8340520" cy="2571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7597" y="4642947"/>
            <a:ext cx="163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VLDB ‘18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2"/>
    </mc:Choice>
    <mc:Fallback xmlns="">
      <p:transition xmlns:p14="http://schemas.microsoft.com/office/powerpoint/2010/main" spd="slow" advTm="311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12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466357" y="1559318"/>
            <a:ext cx="8211286" cy="2878587"/>
            <a:chOff x="578987" y="1147531"/>
            <a:chExt cx="8211286" cy="2878587"/>
          </a:xfrm>
        </p:grpSpPr>
        <p:sp>
          <p:nvSpPr>
            <p:cNvPr id="7" name="Google Shape;56;p13"/>
            <p:cNvSpPr/>
            <p:nvPr/>
          </p:nvSpPr>
          <p:spPr>
            <a:xfrm>
              <a:off x="3174014" y="2165732"/>
              <a:ext cx="1542558" cy="1063375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latin typeface="Calibri"/>
                  <a:ea typeface="Calibri"/>
                  <a:cs typeface="Calibri"/>
                  <a:sym typeface="Calibri"/>
                </a:rPr>
                <a:t>Reuse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;p13"/>
            <p:cNvSpPr/>
            <p:nvPr/>
          </p:nvSpPr>
          <p:spPr>
            <a:xfrm>
              <a:off x="6553200" y="2186293"/>
              <a:ext cx="2237073" cy="1044614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Materialization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8;p13"/>
            <p:cNvSpPr/>
            <p:nvPr/>
          </p:nvSpPr>
          <p:spPr>
            <a:xfrm>
              <a:off x="5427264" y="3551818"/>
              <a:ext cx="653892" cy="474300"/>
            </a:xfrm>
            <a:prstGeom prst="can">
              <a:avLst>
                <a:gd name="adj" fmla="val 34917"/>
              </a:avLst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60;p13"/>
            <p:cNvGrpSpPr/>
            <p:nvPr/>
          </p:nvGrpSpPr>
          <p:grpSpPr>
            <a:xfrm>
              <a:off x="1590027" y="1769628"/>
              <a:ext cx="1415705" cy="900523"/>
              <a:chOff x="3208257" y="1729037"/>
              <a:chExt cx="1700433" cy="1105566"/>
            </a:xfrm>
          </p:grpSpPr>
          <p:cxnSp>
            <p:nvCxnSpPr>
              <p:cNvPr id="12" name="Google Shape;61;p13"/>
              <p:cNvCxnSpPr>
                <a:stCxn id="13" idx="4"/>
                <a:endCxn id="14" idx="0"/>
              </p:cNvCxnSpPr>
              <p:nvPr/>
            </p:nvCxnSpPr>
            <p:spPr>
              <a:xfrm rot="-5400000" flipH="1">
                <a:off x="3966485" y="1907987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13" name="Google Shape;62;p13"/>
              <p:cNvSpPr/>
              <p:nvPr/>
            </p:nvSpPr>
            <p:spPr>
              <a:xfrm>
                <a:off x="3928985" y="172903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4" name="Google Shape;63;p13"/>
              <p:cNvSpPr/>
              <p:nvPr/>
            </p:nvSpPr>
            <p:spPr>
              <a:xfrm>
                <a:off x="3928985" y="197615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5" name="Google Shape;64;p13"/>
              <p:cNvSpPr/>
              <p:nvPr/>
            </p:nvSpPr>
            <p:spPr>
              <a:xfrm>
                <a:off x="3868676" y="2489384"/>
                <a:ext cx="330300" cy="1116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6" name="Google Shape;65;p13"/>
              <p:cNvSpPr/>
              <p:nvPr/>
            </p:nvSpPr>
            <p:spPr>
              <a:xfrm>
                <a:off x="3842300" y="2736503"/>
                <a:ext cx="383100" cy="981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17" name="Google Shape;66;p13"/>
              <p:cNvCxnSpPr>
                <a:stCxn id="15" idx="4"/>
                <a:endCxn id="16" idx="0"/>
              </p:cNvCxnSpPr>
              <p:nvPr/>
            </p:nvCxnSpPr>
            <p:spPr>
              <a:xfrm rot="-5400000" flipH="1">
                <a:off x="3966476" y="2668334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8" name="Google Shape;67;p13"/>
              <p:cNvCxnSpPr>
                <a:stCxn id="14" idx="4"/>
                <a:endCxn id="29" idx="0"/>
              </p:cNvCxnSpPr>
              <p:nvPr/>
            </p:nvCxnSpPr>
            <p:spPr>
              <a:xfrm rot="5400000">
                <a:off x="3746135" y="1936857"/>
                <a:ext cx="136800" cy="4386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9" name="Google Shape;69;p13"/>
              <p:cNvCxnSpPr>
                <a:stCxn id="14" idx="4"/>
                <a:endCxn id="30" idx="0"/>
              </p:cNvCxnSpPr>
              <p:nvPr/>
            </p:nvCxnSpPr>
            <p:spPr>
              <a:xfrm rot="5400000">
                <a:off x="3906185" y="2096907"/>
                <a:ext cx="136800" cy="1185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0" name="Google Shape;71;p13"/>
              <p:cNvCxnSpPr>
                <a:stCxn id="14" idx="4"/>
                <a:endCxn id="31" idx="0"/>
              </p:cNvCxnSpPr>
              <p:nvPr/>
            </p:nvCxnSpPr>
            <p:spPr>
              <a:xfrm rot="-5400000" flipH="1">
                <a:off x="4056635" y="2064957"/>
                <a:ext cx="136800" cy="1824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1" name="Google Shape;73;p13"/>
              <p:cNvCxnSpPr>
                <a:stCxn id="14" idx="4"/>
                <a:endCxn id="28" idx="0"/>
              </p:cNvCxnSpPr>
              <p:nvPr/>
            </p:nvCxnSpPr>
            <p:spPr>
              <a:xfrm rot="-5400000" flipH="1">
                <a:off x="4334285" y="1787307"/>
                <a:ext cx="136800" cy="7377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2" name="Google Shape;75;p13"/>
              <p:cNvCxnSpPr>
                <a:stCxn id="29" idx="4"/>
                <a:endCxn id="15" idx="0"/>
              </p:cNvCxnSpPr>
              <p:nvPr/>
            </p:nvCxnSpPr>
            <p:spPr>
              <a:xfrm rot="-5400000" flipH="1">
                <a:off x="3738157" y="2193486"/>
                <a:ext cx="153000" cy="4386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3" name="Google Shape;76;p13"/>
              <p:cNvCxnSpPr>
                <a:stCxn id="30" idx="4"/>
                <a:endCxn id="15" idx="0"/>
              </p:cNvCxnSpPr>
              <p:nvPr/>
            </p:nvCxnSpPr>
            <p:spPr>
              <a:xfrm rot="-5400000" flipH="1">
                <a:off x="3898109" y="2353536"/>
                <a:ext cx="153000" cy="1185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4" name="Google Shape;77;p13"/>
              <p:cNvCxnSpPr>
                <a:stCxn id="31" idx="4"/>
                <a:endCxn id="15" idx="0"/>
              </p:cNvCxnSpPr>
              <p:nvPr/>
            </p:nvCxnSpPr>
            <p:spPr>
              <a:xfrm rot="5400000">
                <a:off x="4048762" y="2321586"/>
                <a:ext cx="153000" cy="1824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5" name="Google Shape;78;p13"/>
              <p:cNvCxnSpPr>
                <a:stCxn id="28" idx="4"/>
                <a:endCxn id="15" idx="0"/>
              </p:cNvCxnSpPr>
              <p:nvPr/>
            </p:nvCxnSpPr>
            <p:spPr>
              <a:xfrm rot="5400000">
                <a:off x="4326090" y="2043936"/>
                <a:ext cx="153000" cy="7377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6" name="Google Shape;79;p13"/>
              <p:cNvCxnSpPr>
                <a:stCxn id="14" idx="4"/>
                <a:endCxn id="32" idx="0"/>
              </p:cNvCxnSpPr>
              <p:nvPr/>
            </p:nvCxnSpPr>
            <p:spPr>
              <a:xfrm rot="-5400000" flipH="1">
                <a:off x="4192085" y="1929507"/>
                <a:ext cx="136800" cy="4533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7" name="Google Shape;81;p13"/>
              <p:cNvCxnSpPr>
                <a:stCxn id="32" idx="4"/>
                <a:endCxn id="15" idx="0"/>
              </p:cNvCxnSpPr>
              <p:nvPr/>
            </p:nvCxnSpPr>
            <p:spPr>
              <a:xfrm rot="5400000">
                <a:off x="4183831" y="2186136"/>
                <a:ext cx="153000" cy="4533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28" name="Google Shape;74;p13"/>
              <p:cNvSpPr/>
              <p:nvPr/>
            </p:nvSpPr>
            <p:spPr>
              <a:xfrm>
                <a:off x="4634190" y="2224686"/>
                <a:ext cx="2745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29" name="Google Shape;68;p13"/>
              <p:cNvSpPr/>
              <p:nvPr/>
            </p:nvSpPr>
            <p:spPr>
              <a:xfrm>
                <a:off x="3453007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0" name="Google Shape;70;p13"/>
              <p:cNvSpPr/>
              <p:nvPr/>
            </p:nvSpPr>
            <p:spPr>
              <a:xfrm>
                <a:off x="3773009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1" name="Google Shape;72;p13"/>
              <p:cNvSpPr/>
              <p:nvPr/>
            </p:nvSpPr>
            <p:spPr>
              <a:xfrm>
                <a:off x="4093012" y="2224686"/>
                <a:ext cx="2469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2" name="Google Shape;80;p13"/>
              <p:cNvSpPr/>
              <p:nvPr/>
            </p:nvSpPr>
            <p:spPr>
              <a:xfrm>
                <a:off x="4375081" y="2224686"/>
                <a:ext cx="2238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3" name="Google Shape;82;p13"/>
              <p:cNvSpPr/>
              <p:nvPr/>
            </p:nvSpPr>
            <p:spPr>
              <a:xfrm>
                <a:off x="3208257" y="2224686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cxnSp>
            <p:nvCxnSpPr>
              <p:cNvPr id="34" name="Google Shape;83;p13"/>
              <p:cNvCxnSpPr>
                <a:stCxn id="14" idx="4"/>
                <a:endCxn id="33" idx="0"/>
              </p:cNvCxnSpPr>
              <p:nvPr/>
            </p:nvCxnSpPr>
            <p:spPr>
              <a:xfrm rot="5400000">
                <a:off x="3604985" y="1795707"/>
                <a:ext cx="136800" cy="7209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cxnSp>
          <p:nvCxnSpPr>
            <p:cNvPr id="37" name="Google Shape;86;p13"/>
            <p:cNvCxnSpPr>
              <a:stCxn id="41" idx="0"/>
              <a:endCxn id="7" idx="1"/>
            </p:cNvCxnSpPr>
            <p:nvPr/>
          </p:nvCxnSpPr>
          <p:spPr>
            <a:xfrm flipV="1">
              <a:off x="1289965" y="2697420"/>
              <a:ext cx="1884049" cy="83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" name="Google Shape;88;p13"/>
            <p:cNvCxnSpPr>
              <a:stCxn id="33" idx="4"/>
              <a:endCxn id="15" idx="0"/>
            </p:cNvCxnSpPr>
            <p:nvPr/>
          </p:nvCxnSpPr>
          <p:spPr>
            <a:xfrm rot="16200000" flipH="1">
              <a:off x="1914988" y="2026586"/>
              <a:ext cx="124704" cy="600039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81" name="Group 80"/>
            <p:cNvGrpSpPr/>
            <p:nvPr/>
          </p:nvGrpSpPr>
          <p:grpSpPr>
            <a:xfrm>
              <a:off x="578987" y="2087527"/>
              <a:ext cx="758400" cy="990650"/>
              <a:chOff x="1005607" y="2589380"/>
              <a:chExt cx="758400" cy="990650"/>
            </a:xfrm>
          </p:grpSpPr>
          <p:grpSp>
            <p:nvGrpSpPr>
              <p:cNvPr id="40" name="Google Shape;90;p13"/>
              <p:cNvGrpSpPr/>
              <p:nvPr/>
            </p:nvGrpSpPr>
            <p:grpSpPr>
              <a:xfrm>
                <a:off x="1005607" y="2835130"/>
                <a:ext cx="758400" cy="744900"/>
                <a:chOff x="47362" y="1255250"/>
                <a:chExt cx="758400" cy="744900"/>
              </a:xfrm>
            </p:grpSpPr>
            <p:sp>
              <p:nvSpPr>
                <p:cNvPr id="41" name="Google Shape;87;p13"/>
                <p:cNvSpPr/>
                <p:nvPr/>
              </p:nvSpPr>
              <p:spPr>
                <a:xfrm rot="5400000">
                  <a:off x="54113" y="1248500"/>
                  <a:ext cx="744900" cy="758400"/>
                </a:xfrm>
                <a:prstGeom prst="wave">
                  <a:avLst>
                    <a:gd name="adj1" fmla="val 6253"/>
                    <a:gd name="adj2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42" name="Google Shape;91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82163" y="1340150"/>
                  <a:ext cx="488800" cy="57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9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85812" y="2589380"/>
                <a:ext cx="488776" cy="607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99;p13"/>
            <p:cNvGrpSpPr/>
            <p:nvPr/>
          </p:nvGrpSpPr>
          <p:grpSpPr>
            <a:xfrm>
              <a:off x="4878254" y="1766527"/>
              <a:ext cx="1437198" cy="911760"/>
              <a:chOff x="4530171" y="-14608"/>
              <a:chExt cx="1544455" cy="979804"/>
            </a:xfrm>
          </p:grpSpPr>
          <p:cxnSp>
            <p:nvCxnSpPr>
              <p:cNvPr id="55" name="Google Shape;100;p13"/>
              <p:cNvCxnSpPr>
                <a:stCxn id="78" idx="4"/>
                <a:endCxn id="56" idx="0"/>
              </p:cNvCxnSpPr>
              <p:nvPr/>
            </p:nvCxnSpPr>
            <p:spPr>
              <a:xfrm rot="-5400000" flipH="1">
                <a:off x="5221946" y="143492"/>
                <a:ext cx="121200" cy="600"/>
              </a:xfrm>
              <a:prstGeom prst="curvedConnector3">
                <a:avLst>
                  <a:gd name="adj1" fmla="val 50056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56" name="Google Shape;102;p13"/>
              <p:cNvSpPr/>
              <p:nvPr/>
            </p:nvSpPr>
            <p:spPr>
              <a:xfrm>
                <a:off x="5187291" y="204529"/>
                <a:ext cx="1899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7" name="Google Shape;103;p13"/>
              <p:cNvSpPr/>
              <p:nvPr/>
            </p:nvSpPr>
            <p:spPr>
              <a:xfrm>
                <a:off x="5132676" y="659248"/>
                <a:ext cx="299100" cy="99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8" name="Google Shape;104;p13"/>
              <p:cNvSpPr/>
              <p:nvPr/>
            </p:nvSpPr>
            <p:spPr>
              <a:xfrm>
                <a:off x="5108789" y="878196"/>
                <a:ext cx="346800" cy="87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59" name="Google Shape;105;p13"/>
              <p:cNvCxnSpPr>
                <a:stCxn id="57" idx="4"/>
                <a:endCxn id="58" idx="0"/>
              </p:cNvCxnSpPr>
              <p:nvPr/>
            </p:nvCxnSpPr>
            <p:spPr>
              <a:xfrm rot="-5400000" flipH="1">
                <a:off x="5222526" y="817948"/>
                <a:ext cx="120000" cy="600"/>
              </a:xfrm>
              <a:prstGeom prst="curvedConnector3">
                <a:avLst>
                  <a:gd name="adj1" fmla="val 49978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0" name="Google Shape;106;p13"/>
              <p:cNvCxnSpPr>
                <a:stCxn id="56" idx="4"/>
                <a:endCxn id="71" idx="0"/>
              </p:cNvCxnSpPr>
              <p:nvPr/>
            </p:nvCxnSpPr>
            <p:spPr>
              <a:xfrm rot="5400000">
                <a:off x="5023041" y="165529"/>
                <a:ext cx="121200" cy="3972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1" name="Google Shape;108;p13"/>
              <p:cNvCxnSpPr>
                <a:stCxn id="56" idx="4"/>
                <a:endCxn id="72" idx="0"/>
              </p:cNvCxnSpPr>
              <p:nvPr/>
            </p:nvCxnSpPr>
            <p:spPr>
              <a:xfrm rot="5400000">
                <a:off x="5167941" y="310429"/>
                <a:ext cx="121200" cy="107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2" name="Google Shape;110;p13"/>
              <p:cNvCxnSpPr>
                <a:stCxn id="56" idx="4"/>
                <a:endCxn id="73" idx="0"/>
              </p:cNvCxnSpPr>
              <p:nvPr/>
            </p:nvCxnSpPr>
            <p:spPr>
              <a:xfrm rot="-5400000" flipH="1">
                <a:off x="5304291" y="281479"/>
                <a:ext cx="121200" cy="1653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3" name="Google Shape;112;p13"/>
              <p:cNvCxnSpPr>
                <a:stCxn id="56" idx="4"/>
                <a:endCxn id="70" idx="0"/>
              </p:cNvCxnSpPr>
              <p:nvPr/>
            </p:nvCxnSpPr>
            <p:spPr>
              <a:xfrm rot="-5400000" flipH="1">
                <a:off x="5555691" y="30079"/>
                <a:ext cx="121200" cy="6681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4" name="Google Shape;114;p13"/>
              <p:cNvCxnSpPr>
                <a:stCxn id="71" idx="4"/>
                <a:endCxn id="57" idx="0"/>
              </p:cNvCxnSpPr>
              <p:nvPr/>
            </p:nvCxnSpPr>
            <p:spPr>
              <a:xfrm rot="-5400000" flipH="1">
                <a:off x="5015896" y="392926"/>
                <a:ext cx="135600" cy="3972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5" name="Google Shape;115;p13"/>
              <p:cNvCxnSpPr>
                <a:stCxn id="72" idx="4"/>
                <a:endCxn id="57" idx="0"/>
              </p:cNvCxnSpPr>
              <p:nvPr/>
            </p:nvCxnSpPr>
            <p:spPr>
              <a:xfrm rot="-5400000" flipH="1">
                <a:off x="5160790" y="537826"/>
                <a:ext cx="135600" cy="107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6" name="Google Shape;116;p13"/>
              <p:cNvCxnSpPr>
                <a:stCxn id="73" idx="4"/>
                <a:endCxn id="57" idx="0"/>
              </p:cNvCxnSpPr>
              <p:nvPr/>
            </p:nvCxnSpPr>
            <p:spPr>
              <a:xfrm rot="5400000">
                <a:off x="5297134" y="508876"/>
                <a:ext cx="135600" cy="1653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7" name="Google Shape;117;p13"/>
              <p:cNvCxnSpPr>
                <a:stCxn id="70" idx="4"/>
                <a:endCxn id="57" idx="0"/>
              </p:cNvCxnSpPr>
              <p:nvPr/>
            </p:nvCxnSpPr>
            <p:spPr>
              <a:xfrm rot="5400000">
                <a:off x="5548426" y="257476"/>
                <a:ext cx="135600" cy="6681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8" name="Google Shape;118;p13"/>
              <p:cNvCxnSpPr>
                <a:stCxn id="56" idx="4"/>
                <a:endCxn id="74" idx="0"/>
              </p:cNvCxnSpPr>
              <p:nvPr/>
            </p:nvCxnSpPr>
            <p:spPr>
              <a:xfrm rot="-5400000" flipH="1">
                <a:off x="5426841" y="158929"/>
                <a:ext cx="121200" cy="410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9" name="Google Shape;120;p13"/>
              <p:cNvCxnSpPr>
                <a:stCxn id="74" idx="4"/>
                <a:endCxn id="57" idx="0"/>
              </p:cNvCxnSpPr>
              <p:nvPr/>
            </p:nvCxnSpPr>
            <p:spPr>
              <a:xfrm rot="5400000">
                <a:off x="5419676" y="386326"/>
                <a:ext cx="135600" cy="410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0" name="Google Shape;113;p13"/>
              <p:cNvSpPr/>
              <p:nvPr/>
            </p:nvSpPr>
            <p:spPr>
              <a:xfrm>
                <a:off x="5825926" y="424726"/>
                <a:ext cx="248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1" name="Google Shape;107;p13"/>
              <p:cNvSpPr/>
              <p:nvPr/>
            </p:nvSpPr>
            <p:spPr>
              <a:xfrm>
                <a:off x="4756246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2" name="Google Shape;109;p13"/>
              <p:cNvSpPr/>
              <p:nvPr/>
            </p:nvSpPr>
            <p:spPr>
              <a:xfrm>
                <a:off x="5046040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3" name="Google Shape;111;p13"/>
              <p:cNvSpPr/>
              <p:nvPr/>
            </p:nvSpPr>
            <p:spPr>
              <a:xfrm>
                <a:off x="5335834" y="424726"/>
                <a:ext cx="2235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4" name="Google Shape;119;p13"/>
              <p:cNvSpPr/>
              <p:nvPr/>
            </p:nvSpPr>
            <p:spPr>
              <a:xfrm>
                <a:off x="5591276" y="424726"/>
                <a:ext cx="2028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75" name="Google Shape;121;p13"/>
              <p:cNvCxnSpPr>
                <a:stCxn id="56" idx="4"/>
                <a:endCxn id="79" idx="0"/>
              </p:cNvCxnSpPr>
              <p:nvPr/>
            </p:nvCxnSpPr>
            <p:spPr>
              <a:xfrm rot="5400000">
                <a:off x="4893891" y="36979"/>
                <a:ext cx="121800" cy="654900"/>
              </a:xfrm>
              <a:prstGeom prst="curvedConnector3">
                <a:avLst>
                  <a:gd name="adj1" fmla="val 49975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8" name="Google Shape;101;p13"/>
              <p:cNvSpPr/>
              <p:nvPr/>
            </p:nvSpPr>
            <p:spPr>
              <a:xfrm>
                <a:off x="5185196" y="-14608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sp>
            <p:nvSpPr>
              <p:cNvPr id="79" name="Google Shape;122;p13"/>
              <p:cNvSpPr/>
              <p:nvPr/>
            </p:nvSpPr>
            <p:spPr>
              <a:xfrm>
                <a:off x="4530171" y="425267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</p:grpSp>
        <p:cxnSp>
          <p:nvCxnSpPr>
            <p:cNvPr id="91" name="Google Shape;86;p13"/>
            <p:cNvCxnSpPr>
              <a:stCxn id="7" idx="3"/>
              <a:endCxn id="8" idx="1"/>
            </p:cNvCxnSpPr>
            <p:nvPr/>
          </p:nvCxnSpPr>
          <p:spPr>
            <a:xfrm>
              <a:off x="4716572" y="2697420"/>
              <a:ext cx="1836628" cy="111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Curved Connector 142"/>
            <p:cNvCxnSpPr>
              <a:stCxn id="8" idx="2"/>
              <a:endCxn id="9" idx="4"/>
            </p:cNvCxnSpPr>
            <p:nvPr/>
          </p:nvCxnSpPr>
          <p:spPr>
            <a:xfrm rot="5400000">
              <a:off x="6597417" y="2714647"/>
              <a:ext cx="558061" cy="159058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urved Connector 143"/>
            <p:cNvCxnSpPr>
              <a:stCxn id="9" idx="2"/>
              <a:endCxn id="7" idx="2"/>
            </p:cNvCxnSpPr>
            <p:nvPr/>
          </p:nvCxnSpPr>
          <p:spPr>
            <a:xfrm rot="10800000">
              <a:off x="3945294" y="3229108"/>
              <a:ext cx="1481971" cy="55986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05732" y="1147531"/>
              <a:ext cx="1937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Compile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05388" y="1148072"/>
              <a:ext cx="1391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Run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00"/>
    </mc:Choice>
    <mc:Fallback xmlns="">
      <p:transition xmlns:p14="http://schemas.microsoft.com/office/powerpoint/2010/main" spd="slow" advTm="464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466357" y="1559318"/>
            <a:ext cx="8211286" cy="2878587"/>
            <a:chOff x="578987" y="1147531"/>
            <a:chExt cx="8211286" cy="2878587"/>
          </a:xfrm>
        </p:grpSpPr>
        <p:sp>
          <p:nvSpPr>
            <p:cNvPr id="7" name="Google Shape;56;p13"/>
            <p:cNvSpPr/>
            <p:nvPr/>
          </p:nvSpPr>
          <p:spPr>
            <a:xfrm>
              <a:off x="3174014" y="2165732"/>
              <a:ext cx="1542558" cy="1063375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latin typeface="Calibri"/>
                  <a:ea typeface="Calibri"/>
                  <a:cs typeface="Calibri"/>
                  <a:sym typeface="Calibri"/>
                </a:rPr>
                <a:t>Reuse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;p13"/>
            <p:cNvSpPr/>
            <p:nvPr/>
          </p:nvSpPr>
          <p:spPr>
            <a:xfrm>
              <a:off x="6553200" y="2186293"/>
              <a:ext cx="2237073" cy="1044614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Materialization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8;p13"/>
            <p:cNvSpPr/>
            <p:nvPr/>
          </p:nvSpPr>
          <p:spPr>
            <a:xfrm>
              <a:off x="5427264" y="3551818"/>
              <a:ext cx="653892" cy="474300"/>
            </a:xfrm>
            <a:prstGeom prst="can">
              <a:avLst>
                <a:gd name="adj" fmla="val 34917"/>
              </a:avLst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60;p13"/>
            <p:cNvGrpSpPr/>
            <p:nvPr/>
          </p:nvGrpSpPr>
          <p:grpSpPr>
            <a:xfrm>
              <a:off x="1590027" y="1769628"/>
              <a:ext cx="1415705" cy="900523"/>
              <a:chOff x="3208257" y="1729037"/>
              <a:chExt cx="1700433" cy="1105566"/>
            </a:xfrm>
          </p:grpSpPr>
          <p:cxnSp>
            <p:nvCxnSpPr>
              <p:cNvPr id="12" name="Google Shape;61;p13"/>
              <p:cNvCxnSpPr>
                <a:stCxn id="13" idx="4"/>
                <a:endCxn id="14" idx="0"/>
              </p:cNvCxnSpPr>
              <p:nvPr/>
            </p:nvCxnSpPr>
            <p:spPr>
              <a:xfrm rot="-5400000" flipH="1">
                <a:off x="3966485" y="1907987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13" name="Google Shape;62;p13"/>
              <p:cNvSpPr/>
              <p:nvPr/>
            </p:nvSpPr>
            <p:spPr>
              <a:xfrm>
                <a:off x="3928985" y="172903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4" name="Google Shape;63;p13"/>
              <p:cNvSpPr/>
              <p:nvPr/>
            </p:nvSpPr>
            <p:spPr>
              <a:xfrm>
                <a:off x="3928985" y="197615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5" name="Google Shape;64;p13"/>
              <p:cNvSpPr/>
              <p:nvPr/>
            </p:nvSpPr>
            <p:spPr>
              <a:xfrm>
                <a:off x="3868676" y="2489384"/>
                <a:ext cx="330300" cy="1116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6" name="Google Shape;65;p13"/>
              <p:cNvSpPr/>
              <p:nvPr/>
            </p:nvSpPr>
            <p:spPr>
              <a:xfrm>
                <a:off x="3842300" y="2736503"/>
                <a:ext cx="383100" cy="981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17" name="Google Shape;66;p13"/>
              <p:cNvCxnSpPr>
                <a:stCxn id="15" idx="4"/>
                <a:endCxn id="16" idx="0"/>
              </p:cNvCxnSpPr>
              <p:nvPr/>
            </p:nvCxnSpPr>
            <p:spPr>
              <a:xfrm rot="-5400000" flipH="1">
                <a:off x="3966476" y="2668334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8" name="Google Shape;67;p13"/>
              <p:cNvCxnSpPr>
                <a:stCxn id="14" idx="4"/>
                <a:endCxn id="29" idx="0"/>
              </p:cNvCxnSpPr>
              <p:nvPr/>
            </p:nvCxnSpPr>
            <p:spPr>
              <a:xfrm rot="5400000">
                <a:off x="3746135" y="1936857"/>
                <a:ext cx="136800" cy="4386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9" name="Google Shape;69;p13"/>
              <p:cNvCxnSpPr>
                <a:stCxn id="14" idx="4"/>
                <a:endCxn id="30" idx="0"/>
              </p:cNvCxnSpPr>
              <p:nvPr/>
            </p:nvCxnSpPr>
            <p:spPr>
              <a:xfrm rot="5400000">
                <a:off x="3906185" y="2096907"/>
                <a:ext cx="136800" cy="1185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0" name="Google Shape;71;p13"/>
              <p:cNvCxnSpPr>
                <a:stCxn id="14" idx="4"/>
                <a:endCxn id="31" idx="0"/>
              </p:cNvCxnSpPr>
              <p:nvPr/>
            </p:nvCxnSpPr>
            <p:spPr>
              <a:xfrm rot="-5400000" flipH="1">
                <a:off x="4056635" y="2064957"/>
                <a:ext cx="136800" cy="1824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1" name="Google Shape;73;p13"/>
              <p:cNvCxnSpPr>
                <a:stCxn id="14" idx="4"/>
                <a:endCxn id="28" idx="0"/>
              </p:cNvCxnSpPr>
              <p:nvPr/>
            </p:nvCxnSpPr>
            <p:spPr>
              <a:xfrm rot="-5400000" flipH="1">
                <a:off x="4334285" y="1787307"/>
                <a:ext cx="136800" cy="7377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2" name="Google Shape;75;p13"/>
              <p:cNvCxnSpPr>
                <a:stCxn id="29" idx="4"/>
                <a:endCxn id="15" idx="0"/>
              </p:cNvCxnSpPr>
              <p:nvPr/>
            </p:nvCxnSpPr>
            <p:spPr>
              <a:xfrm rot="-5400000" flipH="1">
                <a:off x="3738157" y="2193486"/>
                <a:ext cx="153000" cy="4386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3" name="Google Shape;76;p13"/>
              <p:cNvCxnSpPr>
                <a:stCxn id="30" idx="4"/>
                <a:endCxn id="15" idx="0"/>
              </p:cNvCxnSpPr>
              <p:nvPr/>
            </p:nvCxnSpPr>
            <p:spPr>
              <a:xfrm rot="-5400000" flipH="1">
                <a:off x="3898109" y="2353536"/>
                <a:ext cx="153000" cy="1185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4" name="Google Shape;77;p13"/>
              <p:cNvCxnSpPr>
                <a:stCxn id="31" idx="4"/>
                <a:endCxn id="15" idx="0"/>
              </p:cNvCxnSpPr>
              <p:nvPr/>
            </p:nvCxnSpPr>
            <p:spPr>
              <a:xfrm rot="5400000">
                <a:off x="4048762" y="2321586"/>
                <a:ext cx="153000" cy="1824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5" name="Google Shape;78;p13"/>
              <p:cNvCxnSpPr>
                <a:stCxn id="28" idx="4"/>
                <a:endCxn id="15" idx="0"/>
              </p:cNvCxnSpPr>
              <p:nvPr/>
            </p:nvCxnSpPr>
            <p:spPr>
              <a:xfrm rot="5400000">
                <a:off x="4326090" y="2043936"/>
                <a:ext cx="153000" cy="7377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6" name="Google Shape;79;p13"/>
              <p:cNvCxnSpPr>
                <a:stCxn id="14" idx="4"/>
                <a:endCxn id="32" idx="0"/>
              </p:cNvCxnSpPr>
              <p:nvPr/>
            </p:nvCxnSpPr>
            <p:spPr>
              <a:xfrm rot="-5400000" flipH="1">
                <a:off x="4192085" y="1929507"/>
                <a:ext cx="136800" cy="4533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7" name="Google Shape;81;p13"/>
              <p:cNvCxnSpPr>
                <a:stCxn id="32" idx="4"/>
                <a:endCxn id="15" idx="0"/>
              </p:cNvCxnSpPr>
              <p:nvPr/>
            </p:nvCxnSpPr>
            <p:spPr>
              <a:xfrm rot="5400000">
                <a:off x="4183831" y="2186136"/>
                <a:ext cx="153000" cy="4533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28" name="Google Shape;74;p13"/>
              <p:cNvSpPr/>
              <p:nvPr/>
            </p:nvSpPr>
            <p:spPr>
              <a:xfrm>
                <a:off x="4634190" y="2224686"/>
                <a:ext cx="2745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29" name="Google Shape;68;p13"/>
              <p:cNvSpPr/>
              <p:nvPr/>
            </p:nvSpPr>
            <p:spPr>
              <a:xfrm>
                <a:off x="3453007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0" name="Google Shape;70;p13"/>
              <p:cNvSpPr/>
              <p:nvPr/>
            </p:nvSpPr>
            <p:spPr>
              <a:xfrm>
                <a:off x="3773009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1" name="Google Shape;72;p13"/>
              <p:cNvSpPr/>
              <p:nvPr/>
            </p:nvSpPr>
            <p:spPr>
              <a:xfrm>
                <a:off x="4093012" y="2224686"/>
                <a:ext cx="2469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2" name="Google Shape;80;p13"/>
              <p:cNvSpPr/>
              <p:nvPr/>
            </p:nvSpPr>
            <p:spPr>
              <a:xfrm>
                <a:off x="4375081" y="2224686"/>
                <a:ext cx="2238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3" name="Google Shape;82;p13"/>
              <p:cNvSpPr/>
              <p:nvPr/>
            </p:nvSpPr>
            <p:spPr>
              <a:xfrm>
                <a:off x="3208257" y="2224686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cxnSp>
            <p:nvCxnSpPr>
              <p:cNvPr id="34" name="Google Shape;83;p13"/>
              <p:cNvCxnSpPr>
                <a:stCxn id="14" idx="4"/>
                <a:endCxn id="33" idx="0"/>
              </p:cNvCxnSpPr>
              <p:nvPr/>
            </p:nvCxnSpPr>
            <p:spPr>
              <a:xfrm rot="5400000">
                <a:off x="3604985" y="1795707"/>
                <a:ext cx="136800" cy="7209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cxnSp>
          <p:nvCxnSpPr>
            <p:cNvPr id="37" name="Google Shape;86;p13"/>
            <p:cNvCxnSpPr>
              <a:stCxn id="41" idx="0"/>
              <a:endCxn id="7" idx="1"/>
            </p:cNvCxnSpPr>
            <p:nvPr/>
          </p:nvCxnSpPr>
          <p:spPr>
            <a:xfrm flipV="1">
              <a:off x="1289965" y="2697420"/>
              <a:ext cx="1884049" cy="83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" name="Google Shape;88;p13"/>
            <p:cNvCxnSpPr>
              <a:stCxn id="33" idx="4"/>
              <a:endCxn id="15" idx="0"/>
            </p:cNvCxnSpPr>
            <p:nvPr/>
          </p:nvCxnSpPr>
          <p:spPr>
            <a:xfrm rot="16200000" flipH="1">
              <a:off x="1914988" y="2026586"/>
              <a:ext cx="124704" cy="600039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81" name="Group 80"/>
            <p:cNvGrpSpPr/>
            <p:nvPr/>
          </p:nvGrpSpPr>
          <p:grpSpPr>
            <a:xfrm>
              <a:off x="578987" y="2087527"/>
              <a:ext cx="758400" cy="990650"/>
              <a:chOff x="1005607" y="2589380"/>
              <a:chExt cx="758400" cy="990650"/>
            </a:xfrm>
          </p:grpSpPr>
          <p:grpSp>
            <p:nvGrpSpPr>
              <p:cNvPr id="40" name="Google Shape;90;p13"/>
              <p:cNvGrpSpPr/>
              <p:nvPr/>
            </p:nvGrpSpPr>
            <p:grpSpPr>
              <a:xfrm>
                <a:off x="1005607" y="2835130"/>
                <a:ext cx="758400" cy="744900"/>
                <a:chOff x="47362" y="1255250"/>
                <a:chExt cx="758400" cy="744900"/>
              </a:xfrm>
            </p:grpSpPr>
            <p:sp>
              <p:nvSpPr>
                <p:cNvPr id="41" name="Google Shape;87;p13"/>
                <p:cNvSpPr/>
                <p:nvPr/>
              </p:nvSpPr>
              <p:spPr>
                <a:xfrm rot="5400000">
                  <a:off x="54113" y="1248500"/>
                  <a:ext cx="744900" cy="758400"/>
                </a:xfrm>
                <a:prstGeom prst="wave">
                  <a:avLst>
                    <a:gd name="adj1" fmla="val 6253"/>
                    <a:gd name="adj2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42" name="Google Shape;91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82163" y="1340150"/>
                  <a:ext cx="488800" cy="57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9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85812" y="2589380"/>
                <a:ext cx="488776" cy="607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99;p13"/>
            <p:cNvGrpSpPr/>
            <p:nvPr/>
          </p:nvGrpSpPr>
          <p:grpSpPr>
            <a:xfrm>
              <a:off x="4878254" y="1766527"/>
              <a:ext cx="1437198" cy="911760"/>
              <a:chOff x="4530171" y="-14608"/>
              <a:chExt cx="1544455" cy="979804"/>
            </a:xfrm>
          </p:grpSpPr>
          <p:cxnSp>
            <p:nvCxnSpPr>
              <p:cNvPr id="55" name="Google Shape;100;p13"/>
              <p:cNvCxnSpPr>
                <a:stCxn id="78" idx="4"/>
                <a:endCxn id="56" idx="0"/>
              </p:cNvCxnSpPr>
              <p:nvPr/>
            </p:nvCxnSpPr>
            <p:spPr>
              <a:xfrm rot="-5400000" flipH="1">
                <a:off x="5221946" y="143492"/>
                <a:ext cx="121200" cy="600"/>
              </a:xfrm>
              <a:prstGeom prst="curvedConnector3">
                <a:avLst>
                  <a:gd name="adj1" fmla="val 50056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56" name="Google Shape;102;p13"/>
              <p:cNvSpPr/>
              <p:nvPr/>
            </p:nvSpPr>
            <p:spPr>
              <a:xfrm>
                <a:off x="5187291" y="204529"/>
                <a:ext cx="1899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7" name="Google Shape;103;p13"/>
              <p:cNvSpPr/>
              <p:nvPr/>
            </p:nvSpPr>
            <p:spPr>
              <a:xfrm>
                <a:off x="5132676" y="659248"/>
                <a:ext cx="299100" cy="99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8" name="Google Shape;104;p13"/>
              <p:cNvSpPr/>
              <p:nvPr/>
            </p:nvSpPr>
            <p:spPr>
              <a:xfrm>
                <a:off x="5108789" y="878196"/>
                <a:ext cx="346800" cy="87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59" name="Google Shape;105;p13"/>
              <p:cNvCxnSpPr>
                <a:stCxn id="57" idx="4"/>
                <a:endCxn id="58" idx="0"/>
              </p:cNvCxnSpPr>
              <p:nvPr/>
            </p:nvCxnSpPr>
            <p:spPr>
              <a:xfrm rot="-5400000" flipH="1">
                <a:off x="5222526" y="817948"/>
                <a:ext cx="120000" cy="600"/>
              </a:xfrm>
              <a:prstGeom prst="curvedConnector3">
                <a:avLst>
                  <a:gd name="adj1" fmla="val 49978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0" name="Google Shape;106;p13"/>
              <p:cNvCxnSpPr>
                <a:stCxn id="56" idx="4"/>
                <a:endCxn id="71" idx="0"/>
              </p:cNvCxnSpPr>
              <p:nvPr/>
            </p:nvCxnSpPr>
            <p:spPr>
              <a:xfrm rot="5400000">
                <a:off x="5023041" y="165529"/>
                <a:ext cx="121200" cy="3972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1" name="Google Shape;108;p13"/>
              <p:cNvCxnSpPr>
                <a:stCxn id="56" idx="4"/>
                <a:endCxn id="72" idx="0"/>
              </p:cNvCxnSpPr>
              <p:nvPr/>
            </p:nvCxnSpPr>
            <p:spPr>
              <a:xfrm rot="5400000">
                <a:off x="5167941" y="310429"/>
                <a:ext cx="121200" cy="107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2" name="Google Shape;110;p13"/>
              <p:cNvCxnSpPr>
                <a:stCxn id="56" idx="4"/>
                <a:endCxn id="73" idx="0"/>
              </p:cNvCxnSpPr>
              <p:nvPr/>
            </p:nvCxnSpPr>
            <p:spPr>
              <a:xfrm rot="-5400000" flipH="1">
                <a:off x="5304291" y="281479"/>
                <a:ext cx="121200" cy="1653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3" name="Google Shape;112;p13"/>
              <p:cNvCxnSpPr>
                <a:stCxn id="56" idx="4"/>
                <a:endCxn id="70" idx="0"/>
              </p:cNvCxnSpPr>
              <p:nvPr/>
            </p:nvCxnSpPr>
            <p:spPr>
              <a:xfrm rot="-5400000" flipH="1">
                <a:off x="5555691" y="30079"/>
                <a:ext cx="121200" cy="6681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4" name="Google Shape;114;p13"/>
              <p:cNvCxnSpPr>
                <a:stCxn id="71" idx="4"/>
                <a:endCxn id="57" idx="0"/>
              </p:cNvCxnSpPr>
              <p:nvPr/>
            </p:nvCxnSpPr>
            <p:spPr>
              <a:xfrm rot="-5400000" flipH="1">
                <a:off x="5015896" y="392926"/>
                <a:ext cx="135600" cy="3972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5" name="Google Shape;115;p13"/>
              <p:cNvCxnSpPr>
                <a:stCxn id="72" idx="4"/>
                <a:endCxn id="57" idx="0"/>
              </p:cNvCxnSpPr>
              <p:nvPr/>
            </p:nvCxnSpPr>
            <p:spPr>
              <a:xfrm rot="-5400000" flipH="1">
                <a:off x="5160790" y="537826"/>
                <a:ext cx="135600" cy="107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6" name="Google Shape;116;p13"/>
              <p:cNvCxnSpPr>
                <a:stCxn id="73" idx="4"/>
                <a:endCxn id="57" idx="0"/>
              </p:cNvCxnSpPr>
              <p:nvPr/>
            </p:nvCxnSpPr>
            <p:spPr>
              <a:xfrm rot="5400000">
                <a:off x="5297134" y="508876"/>
                <a:ext cx="135600" cy="1653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7" name="Google Shape;117;p13"/>
              <p:cNvCxnSpPr>
                <a:stCxn id="70" idx="4"/>
                <a:endCxn id="57" idx="0"/>
              </p:cNvCxnSpPr>
              <p:nvPr/>
            </p:nvCxnSpPr>
            <p:spPr>
              <a:xfrm rot="5400000">
                <a:off x="5548426" y="257476"/>
                <a:ext cx="135600" cy="6681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8" name="Google Shape;118;p13"/>
              <p:cNvCxnSpPr>
                <a:stCxn id="56" idx="4"/>
                <a:endCxn id="74" idx="0"/>
              </p:cNvCxnSpPr>
              <p:nvPr/>
            </p:nvCxnSpPr>
            <p:spPr>
              <a:xfrm rot="-5400000" flipH="1">
                <a:off x="5426841" y="158929"/>
                <a:ext cx="121200" cy="410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9" name="Google Shape;120;p13"/>
              <p:cNvCxnSpPr>
                <a:stCxn id="74" idx="4"/>
                <a:endCxn id="57" idx="0"/>
              </p:cNvCxnSpPr>
              <p:nvPr/>
            </p:nvCxnSpPr>
            <p:spPr>
              <a:xfrm rot="5400000">
                <a:off x="5419676" y="386326"/>
                <a:ext cx="135600" cy="410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0" name="Google Shape;113;p13"/>
              <p:cNvSpPr/>
              <p:nvPr/>
            </p:nvSpPr>
            <p:spPr>
              <a:xfrm>
                <a:off x="5825926" y="424726"/>
                <a:ext cx="248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1" name="Google Shape;107;p13"/>
              <p:cNvSpPr/>
              <p:nvPr/>
            </p:nvSpPr>
            <p:spPr>
              <a:xfrm>
                <a:off x="4756246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2" name="Google Shape;109;p13"/>
              <p:cNvSpPr/>
              <p:nvPr/>
            </p:nvSpPr>
            <p:spPr>
              <a:xfrm>
                <a:off x="5046040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3" name="Google Shape;111;p13"/>
              <p:cNvSpPr/>
              <p:nvPr/>
            </p:nvSpPr>
            <p:spPr>
              <a:xfrm>
                <a:off x="5335834" y="424726"/>
                <a:ext cx="2235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4" name="Google Shape;119;p13"/>
              <p:cNvSpPr/>
              <p:nvPr/>
            </p:nvSpPr>
            <p:spPr>
              <a:xfrm>
                <a:off x="5591276" y="424726"/>
                <a:ext cx="2028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75" name="Google Shape;121;p13"/>
              <p:cNvCxnSpPr>
                <a:stCxn id="56" idx="4"/>
                <a:endCxn id="79" idx="0"/>
              </p:cNvCxnSpPr>
              <p:nvPr/>
            </p:nvCxnSpPr>
            <p:spPr>
              <a:xfrm rot="5400000">
                <a:off x="4893891" y="36979"/>
                <a:ext cx="121800" cy="654900"/>
              </a:xfrm>
              <a:prstGeom prst="curvedConnector3">
                <a:avLst>
                  <a:gd name="adj1" fmla="val 49975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8" name="Google Shape;101;p13"/>
              <p:cNvSpPr/>
              <p:nvPr/>
            </p:nvSpPr>
            <p:spPr>
              <a:xfrm>
                <a:off x="5185196" y="-14608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sp>
            <p:nvSpPr>
              <p:cNvPr id="79" name="Google Shape;122;p13"/>
              <p:cNvSpPr/>
              <p:nvPr/>
            </p:nvSpPr>
            <p:spPr>
              <a:xfrm>
                <a:off x="4530171" y="425267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</p:grpSp>
        <p:cxnSp>
          <p:nvCxnSpPr>
            <p:cNvPr id="91" name="Google Shape;86;p13"/>
            <p:cNvCxnSpPr>
              <a:stCxn id="7" idx="3"/>
              <a:endCxn id="8" idx="1"/>
            </p:cNvCxnSpPr>
            <p:nvPr/>
          </p:nvCxnSpPr>
          <p:spPr>
            <a:xfrm>
              <a:off x="4716572" y="2697420"/>
              <a:ext cx="1836628" cy="111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Curved Connector 142"/>
            <p:cNvCxnSpPr>
              <a:stCxn id="8" idx="2"/>
              <a:endCxn id="9" idx="4"/>
            </p:cNvCxnSpPr>
            <p:nvPr/>
          </p:nvCxnSpPr>
          <p:spPr>
            <a:xfrm rot="5400000">
              <a:off x="6597417" y="2714647"/>
              <a:ext cx="558061" cy="159058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urved Connector 143"/>
            <p:cNvCxnSpPr>
              <a:stCxn id="9" idx="2"/>
              <a:endCxn id="7" idx="2"/>
            </p:cNvCxnSpPr>
            <p:nvPr/>
          </p:nvCxnSpPr>
          <p:spPr>
            <a:xfrm rot="10800000">
              <a:off x="3945294" y="3229108"/>
              <a:ext cx="1481971" cy="55986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05732" y="1147531"/>
              <a:ext cx="1937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Compile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05388" y="1148072"/>
              <a:ext cx="1391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Run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852785" y="1350635"/>
            <a:ext cx="1937551" cy="3265713"/>
          </a:xfrm>
          <a:prstGeom prst="roundRect">
            <a:avLst>
              <a:gd name="adj" fmla="val 7946"/>
            </a:avLst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1"/>
    </mc:Choice>
    <mc:Fallback xmlns="">
      <p:transition xmlns:p14="http://schemas.microsoft.com/office/powerpoint/2010/main" spd="slow" advTm="295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817548" y="1511771"/>
            <a:ext cx="2806123" cy="2884190"/>
            <a:chOff x="1693271" y="1006977"/>
            <a:chExt cx="2806123" cy="2884190"/>
          </a:xfrm>
        </p:grpSpPr>
        <p:grpSp>
          <p:nvGrpSpPr>
            <p:cNvPr id="64" name="Group 63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74" name="Straight Arrow Connector 73"/>
            <p:cNvCxnSpPr>
              <a:stCxn id="97" idx="5"/>
              <a:endCxn id="91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99" idx="4"/>
              <a:endCxn id="91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95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91" idx="4"/>
              <a:endCxn id="90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91" idx="5"/>
              <a:endCxn id="87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5" idx="3"/>
              <a:endCxn id="87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7" idx="3"/>
              <a:endCxn id="89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5" idx="4"/>
              <a:endCxn id="84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5" idx="4"/>
              <a:endCxn id="87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77424" y="1600447"/>
            <a:ext cx="2773138" cy="1861627"/>
            <a:chOff x="4954143" y="2312559"/>
            <a:chExt cx="2773138" cy="1861627"/>
          </a:xfrm>
        </p:grpSpPr>
        <p:sp>
          <p:nvSpPr>
            <p:cNvPr id="39" name="TextBox 38"/>
            <p:cNvSpPr txBox="1"/>
            <p:nvPr/>
          </p:nvSpPr>
          <p:spPr>
            <a:xfrm>
              <a:off x="4954143" y="2840892"/>
              <a:ext cx="51736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i="1" dirty="0" smtClean="0">
                  <a:latin typeface="Times Roman"/>
                  <a:cs typeface="Times Roman"/>
                </a:rPr>
                <a:t>s</a:t>
              </a:r>
              <a:endParaRPr lang="en-US" sz="4000" i="1" dirty="0">
                <a:latin typeface="Times Roman"/>
                <a:cs typeface="Times Roman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36125" y="2312559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36125" y="3018058"/>
              <a:ext cx="450628" cy="4506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36125" y="3723558"/>
              <a:ext cx="450628" cy="450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43" name="Straight Arrow Connector 42"/>
            <p:cNvCxnSpPr>
              <a:endCxn id="40" idx="2"/>
            </p:cNvCxnSpPr>
            <p:nvPr/>
          </p:nvCxnSpPr>
          <p:spPr>
            <a:xfrm flipV="1">
              <a:off x="5471506" y="2537873"/>
              <a:ext cx="664619" cy="48018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1" idx="2"/>
            </p:cNvCxnSpPr>
            <p:nvPr/>
          </p:nvCxnSpPr>
          <p:spPr>
            <a:xfrm>
              <a:off x="5471506" y="3243372"/>
              <a:ext cx="66461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2" idx="2"/>
            </p:cNvCxnSpPr>
            <p:nvPr/>
          </p:nvCxnSpPr>
          <p:spPr>
            <a:xfrm>
              <a:off x="5471506" y="3512946"/>
              <a:ext cx="664619" cy="43592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678684" y="2353207"/>
              <a:ext cx="1048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78684" y="3058707"/>
              <a:ext cx="635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4" y="3764206"/>
              <a:ext cx="74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Prune</a:t>
              </a:r>
              <a:endParaRPr lang="en-US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58649" y="3866729"/>
            <a:ext cx="2303586" cy="1210933"/>
            <a:chOff x="1577674" y="3847191"/>
            <a:chExt cx="2303586" cy="1210933"/>
          </a:xfrm>
        </p:grpSpPr>
        <p:grpSp>
          <p:nvGrpSpPr>
            <p:cNvPr id="108" name="Group 107"/>
            <p:cNvGrpSpPr/>
            <p:nvPr/>
          </p:nvGrpSpPr>
          <p:grpSpPr>
            <a:xfrm>
              <a:off x="1577674" y="3847191"/>
              <a:ext cx="1206531" cy="1210933"/>
              <a:chOff x="1646508" y="3847191"/>
              <a:chExt cx="1206531" cy="1210933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402411" y="3847191"/>
                <a:ext cx="450628" cy="1210933"/>
                <a:chOff x="2428989" y="3692353"/>
                <a:chExt cx="450628" cy="1210933"/>
              </a:xfrm>
            </p:grpSpPr>
            <p:sp>
              <p:nvSpPr>
                <p:cNvPr id="115" name="Oval 114"/>
                <p:cNvSpPr/>
                <p:nvPr/>
              </p:nvSpPr>
              <p:spPr>
                <a:xfrm>
                  <a:off x="2428989" y="4452658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2428989" y="3692353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cxnSp>
              <p:nvCxnSpPr>
                <p:cNvPr id="117" name="Straight Arrow Connector 116"/>
                <p:cNvCxnSpPr>
                  <a:stCxn id="116" idx="4"/>
                  <a:endCxn id="115" idx="0"/>
                </p:cNvCxnSpPr>
                <p:nvPr/>
              </p:nvCxnSpPr>
              <p:spPr>
                <a:xfrm>
                  <a:off x="2654303" y="4142981"/>
                  <a:ext cx="0" cy="309677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4" name="TextBox 113"/>
              <p:cNvSpPr txBox="1"/>
              <p:nvPr/>
            </p:nvSpPr>
            <p:spPr>
              <a:xfrm>
                <a:off x="1646508" y="4176687"/>
                <a:ext cx="563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2937250" y="4218433"/>
              <a:ext cx="38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30632" y="4607496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430632" y="3847191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112" name="Straight Arrow Connector 111"/>
            <p:cNvCxnSpPr>
              <a:stCxn id="111" idx="4"/>
              <a:endCxn id="110" idx="0"/>
            </p:cNvCxnSpPr>
            <p:nvPr/>
          </p:nvCxnSpPr>
          <p:spPr>
            <a:xfrm>
              <a:off x="3655946" y="4297819"/>
              <a:ext cx="0" cy="30967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706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50"/>
    </mc:Choice>
    <mc:Fallback xmlns="">
      <p:transition xmlns:p14="http://schemas.microsoft.com/office/powerpoint/2010/main" spd="slow" advTm="345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6378" y="1504616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77424" y="1600447"/>
            <a:ext cx="2773138" cy="1861627"/>
            <a:chOff x="4954143" y="2312559"/>
            <a:chExt cx="2773138" cy="1861627"/>
          </a:xfrm>
        </p:grpSpPr>
        <p:sp>
          <p:nvSpPr>
            <p:cNvPr id="39" name="TextBox 38"/>
            <p:cNvSpPr txBox="1"/>
            <p:nvPr/>
          </p:nvSpPr>
          <p:spPr>
            <a:xfrm>
              <a:off x="4954143" y="2840892"/>
              <a:ext cx="51736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i="1" dirty="0" smtClean="0">
                  <a:latin typeface="Times Roman"/>
                  <a:cs typeface="Times Roman"/>
                </a:rPr>
                <a:t>s</a:t>
              </a:r>
              <a:endParaRPr lang="en-US" sz="4000" i="1" dirty="0">
                <a:latin typeface="Times Roman"/>
                <a:cs typeface="Times Roman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36125" y="2312559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36125" y="3018058"/>
              <a:ext cx="450628" cy="4506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36125" y="3723558"/>
              <a:ext cx="450628" cy="450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43" name="Straight Arrow Connector 42"/>
            <p:cNvCxnSpPr>
              <a:endCxn id="40" idx="2"/>
            </p:cNvCxnSpPr>
            <p:nvPr/>
          </p:nvCxnSpPr>
          <p:spPr>
            <a:xfrm flipV="1">
              <a:off x="5471506" y="2537873"/>
              <a:ext cx="664619" cy="48018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1" idx="2"/>
            </p:cNvCxnSpPr>
            <p:nvPr/>
          </p:nvCxnSpPr>
          <p:spPr>
            <a:xfrm>
              <a:off x="5471506" y="3243372"/>
              <a:ext cx="66461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2" idx="2"/>
            </p:cNvCxnSpPr>
            <p:nvPr/>
          </p:nvCxnSpPr>
          <p:spPr>
            <a:xfrm>
              <a:off x="5471506" y="3512946"/>
              <a:ext cx="664619" cy="43592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678684" y="2353207"/>
              <a:ext cx="1048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78684" y="3058707"/>
              <a:ext cx="635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4" y="3764206"/>
              <a:ext cx="74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Prune</a:t>
              </a:r>
              <a:endParaRPr lang="en-US" dirty="0"/>
            </a:p>
          </p:txBody>
        </p:sp>
      </p:grpSp>
      <p:sp>
        <p:nvSpPr>
          <p:cNvPr id="45" name="Oval 44"/>
          <p:cNvSpPr/>
          <p:nvPr/>
        </p:nvSpPr>
        <p:spPr>
          <a:xfrm>
            <a:off x="5271362" y="1534165"/>
            <a:ext cx="736850" cy="2535592"/>
          </a:xfrm>
          <a:prstGeom prst="ellipse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935949" y="1704418"/>
            <a:ext cx="872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Bad!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658649" y="3866729"/>
            <a:ext cx="2303586" cy="1210933"/>
            <a:chOff x="1577674" y="3847191"/>
            <a:chExt cx="2303586" cy="1210933"/>
          </a:xfrm>
        </p:grpSpPr>
        <p:grpSp>
          <p:nvGrpSpPr>
            <p:cNvPr id="109" name="Group 108"/>
            <p:cNvGrpSpPr/>
            <p:nvPr/>
          </p:nvGrpSpPr>
          <p:grpSpPr>
            <a:xfrm>
              <a:off x="1577674" y="3847191"/>
              <a:ext cx="1206531" cy="1210933"/>
              <a:chOff x="1646508" y="3847191"/>
              <a:chExt cx="1206531" cy="1210933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402411" y="3847191"/>
                <a:ext cx="450628" cy="1210933"/>
                <a:chOff x="2428989" y="3692353"/>
                <a:chExt cx="450628" cy="1210933"/>
              </a:xfrm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2428989" y="4452658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2428989" y="3692353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cxnSp>
              <p:nvCxnSpPr>
                <p:cNvPr id="118" name="Straight Arrow Connector 117"/>
                <p:cNvCxnSpPr>
                  <a:stCxn id="117" idx="4"/>
                  <a:endCxn id="116" idx="0"/>
                </p:cNvCxnSpPr>
                <p:nvPr/>
              </p:nvCxnSpPr>
              <p:spPr>
                <a:xfrm>
                  <a:off x="2654303" y="4142981"/>
                  <a:ext cx="0" cy="309677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Box 114"/>
              <p:cNvSpPr txBox="1"/>
              <p:nvPr/>
            </p:nvSpPr>
            <p:spPr>
              <a:xfrm>
                <a:off x="1646508" y="4176687"/>
                <a:ext cx="563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2937250" y="4218433"/>
              <a:ext cx="38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3430632" y="4607496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430632" y="3847191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113" name="Straight Arrow Connector 112"/>
            <p:cNvCxnSpPr>
              <a:stCxn id="112" idx="4"/>
              <a:endCxn id="111" idx="0"/>
            </p:cNvCxnSpPr>
            <p:nvPr/>
          </p:nvCxnSpPr>
          <p:spPr>
            <a:xfrm>
              <a:off x="3655946" y="4297819"/>
              <a:ext cx="0" cy="30967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84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4"/>
    </mc:Choice>
    <mc:Fallback xmlns="">
      <p:transition xmlns:p14="http://schemas.microsoft.com/office/powerpoint/2010/main" spd="slow" advTm="150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6378" y="1504616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  <a:solidFill>
                <a:srgbClr val="BFBFBF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77424" y="1600447"/>
            <a:ext cx="2773138" cy="1861627"/>
            <a:chOff x="4954143" y="2312559"/>
            <a:chExt cx="2773138" cy="1861627"/>
          </a:xfrm>
        </p:grpSpPr>
        <p:sp>
          <p:nvSpPr>
            <p:cNvPr id="39" name="TextBox 38"/>
            <p:cNvSpPr txBox="1"/>
            <p:nvPr/>
          </p:nvSpPr>
          <p:spPr>
            <a:xfrm>
              <a:off x="4954143" y="2840892"/>
              <a:ext cx="517363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000" i="1" dirty="0" smtClean="0">
                  <a:latin typeface="Times Roman"/>
                  <a:cs typeface="Times Roman"/>
                </a:rPr>
                <a:t>s</a:t>
              </a:r>
              <a:endParaRPr lang="en-US" sz="4000" i="1" dirty="0">
                <a:latin typeface="Times Roman"/>
                <a:cs typeface="Times Roman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36125" y="2312559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136125" y="3018058"/>
              <a:ext cx="450628" cy="4506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136125" y="3723558"/>
              <a:ext cx="450628" cy="45062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43" name="Straight Arrow Connector 42"/>
            <p:cNvCxnSpPr>
              <a:endCxn id="40" idx="2"/>
            </p:cNvCxnSpPr>
            <p:nvPr/>
          </p:nvCxnSpPr>
          <p:spPr>
            <a:xfrm flipV="1">
              <a:off x="5471506" y="2537873"/>
              <a:ext cx="664619" cy="48018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1" idx="2"/>
            </p:cNvCxnSpPr>
            <p:nvPr/>
          </p:nvCxnSpPr>
          <p:spPr>
            <a:xfrm>
              <a:off x="5471506" y="3243372"/>
              <a:ext cx="66461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endCxn id="42" idx="2"/>
            </p:cNvCxnSpPr>
            <p:nvPr/>
          </p:nvCxnSpPr>
          <p:spPr>
            <a:xfrm>
              <a:off x="5471506" y="3512946"/>
              <a:ext cx="664619" cy="43592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678684" y="2353207"/>
              <a:ext cx="1048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678684" y="3058707"/>
              <a:ext cx="635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4" y="3764206"/>
              <a:ext cx="741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Prune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20380" y="4521343"/>
            <a:ext cx="5002241" cy="966418"/>
            <a:chOff x="3220380" y="4521343"/>
            <a:chExt cx="5002241" cy="966418"/>
          </a:xfrm>
        </p:grpSpPr>
        <p:sp>
          <p:nvSpPr>
            <p:cNvPr id="45" name="TextBox 44"/>
            <p:cNvSpPr txBox="1"/>
            <p:nvPr/>
          </p:nvSpPr>
          <p:spPr>
            <a:xfrm>
              <a:off x="3220380" y="4521343"/>
              <a:ext cx="5002241" cy="966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400" dirty="0" smtClean="0"/>
                <a:t>Total cost   =  load time for         ’s   + 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/>
                <a:t>	</a:t>
              </a:r>
              <a:r>
                <a:rPr lang="en-US" sz="2400" dirty="0" smtClean="0"/>
                <a:t>		     compute time for         ’s</a:t>
              </a:r>
              <a:endParaRPr lang="en-US" sz="24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6756203" y="4607496"/>
              <a:ext cx="450628" cy="45062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316577" y="5037133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8649" y="3866729"/>
            <a:ext cx="2303586" cy="1210933"/>
            <a:chOff x="1577674" y="3847191"/>
            <a:chExt cx="2303586" cy="1210933"/>
          </a:xfrm>
        </p:grpSpPr>
        <p:grpSp>
          <p:nvGrpSpPr>
            <p:cNvPr id="62" name="Group 61"/>
            <p:cNvGrpSpPr/>
            <p:nvPr/>
          </p:nvGrpSpPr>
          <p:grpSpPr>
            <a:xfrm>
              <a:off x="1577674" y="3847191"/>
              <a:ext cx="1206531" cy="1210933"/>
              <a:chOff x="1646508" y="3847191"/>
              <a:chExt cx="1206531" cy="1210933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402411" y="3847191"/>
                <a:ext cx="450628" cy="1210933"/>
                <a:chOff x="2428989" y="3692353"/>
                <a:chExt cx="450628" cy="1210933"/>
              </a:xfrm>
            </p:grpSpPr>
            <p:sp>
              <p:nvSpPr>
                <p:cNvPr id="72" name="Oval 71"/>
                <p:cNvSpPr/>
                <p:nvPr/>
              </p:nvSpPr>
              <p:spPr>
                <a:xfrm>
                  <a:off x="2428989" y="4452658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428989" y="3692353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cxnSp>
              <p:nvCxnSpPr>
                <p:cNvPr id="74" name="Straight Arrow Connector 73"/>
                <p:cNvCxnSpPr>
                  <a:stCxn id="73" idx="4"/>
                  <a:endCxn id="72" idx="0"/>
                </p:cNvCxnSpPr>
                <p:nvPr/>
              </p:nvCxnSpPr>
              <p:spPr>
                <a:xfrm>
                  <a:off x="2654303" y="4142981"/>
                  <a:ext cx="0" cy="309677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/>
              <p:cNvSpPr txBox="1"/>
              <p:nvPr/>
            </p:nvSpPr>
            <p:spPr>
              <a:xfrm>
                <a:off x="1646508" y="4176687"/>
                <a:ext cx="563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s.t.</a:t>
                </a:r>
                <a:endParaRPr lang="en-US" sz="24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937250" y="4218433"/>
              <a:ext cx="38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</a:t>
              </a:r>
              <a:endParaRPr lang="en-US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3430632" y="4607496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430632" y="3847191"/>
              <a:ext cx="450628" cy="450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cxnSp>
          <p:nvCxnSpPr>
            <p:cNvPr id="69" name="Straight Arrow Connector 68"/>
            <p:cNvCxnSpPr>
              <a:stCxn id="68" idx="4"/>
              <a:endCxn id="64" idx="0"/>
            </p:cNvCxnSpPr>
            <p:nvPr/>
          </p:nvCxnSpPr>
          <p:spPr>
            <a:xfrm>
              <a:off x="3655946" y="4297819"/>
              <a:ext cx="0" cy="30967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768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47"/>
    </mc:Choice>
    <mc:Fallback xmlns="">
      <p:transition xmlns:p14="http://schemas.microsoft.com/office/powerpoint/2010/main" spd="slow" advTm="257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8939" y="1694420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585927" y="1584079"/>
            <a:ext cx="1417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MinCut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339343" y="3145370"/>
            <a:ext cx="3057146" cy="1668087"/>
          </a:xfrm>
          <a:custGeom>
            <a:avLst/>
            <a:gdLst>
              <a:gd name="connsiteX0" fmla="*/ 0 w 3057146"/>
              <a:gd name="connsiteY0" fmla="*/ 962531 h 1668087"/>
              <a:gd name="connsiteX1" fmla="*/ 1363957 w 3057146"/>
              <a:gd name="connsiteY1" fmla="*/ 21790 h 1668087"/>
              <a:gd name="connsiteX2" fmla="*/ 2304618 w 3057146"/>
              <a:gd name="connsiteY2" fmla="*/ 413766 h 1668087"/>
              <a:gd name="connsiteX3" fmla="*/ 3057146 w 3057146"/>
              <a:gd name="connsiteY3" fmla="*/ 1668087 h 1668087"/>
              <a:gd name="connsiteX4" fmla="*/ 3057146 w 3057146"/>
              <a:gd name="connsiteY4" fmla="*/ 1668087 h 166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46" h="1668087">
                <a:moveTo>
                  <a:pt x="0" y="962531"/>
                </a:moveTo>
                <a:cubicBezTo>
                  <a:pt x="489927" y="537891"/>
                  <a:pt x="979854" y="113251"/>
                  <a:pt x="1363957" y="21790"/>
                </a:cubicBezTo>
                <a:cubicBezTo>
                  <a:pt x="1748060" y="-69671"/>
                  <a:pt x="2022420" y="139383"/>
                  <a:pt x="2304618" y="413766"/>
                </a:cubicBezTo>
                <a:cubicBezTo>
                  <a:pt x="2586816" y="688149"/>
                  <a:pt x="3057146" y="1668087"/>
                  <a:pt x="3057146" y="1668087"/>
                </a:cubicBezTo>
                <a:lnTo>
                  <a:pt x="3057146" y="1668087"/>
                </a:ln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0"/>
    </mc:Choice>
    <mc:Fallback xmlns="">
      <p:transition xmlns:p14="http://schemas.microsoft.com/office/powerpoint/2010/main" spd="slow" advTm="105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8939" y="1694420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585927" y="1584079"/>
            <a:ext cx="1417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MinCut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339343" y="3145370"/>
            <a:ext cx="3057146" cy="1668087"/>
          </a:xfrm>
          <a:custGeom>
            <a:avLst/>
            <a:gdLst>
              <a:gd name="connsiteX0" fmla="*/ 0 w 3057146"/>
              <a:gd name="connsiteY0" fmla="*/ 962531 h 1668087"/>
              <a:gd name="connsiteX1" fmla="*/ 1363957 w 3057146"/>
              <a:gd name="connsiteY1" fmla="*/ 21790 h 1668087"/>
              <a:gd name="connsiteX2" fmla="*/ 2304618 w 3057146"/>
              <a:gd name="connsiteY2" fmla="*/ 413766 h 1668087"/>
              <a:gd name="connsiteX3" fmla="*/ 3057146 w 3057146"/>
              <a:gd name="connsiteY3" fmla="*/ 1668087 h 1668087"/>
              <a:gd name="connsiteX4" fmla="*/ 3057146 w 3057146"/>
              <a:gd name="connsiteY4" fmla="*/ 1668087 h 166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46" h="1668087">
                <a:moveTo>
                  <a:pt x="0" y="962531"/>
                </a:moveTo>
                <a:cubicBezTo>
                  <a:pt x="489927" y="537891"/>
                  <a:pt x="979854" y="113251"/>
                  <a:pt x="1363957" y="21790"/>
                </a:cubicBezTo>
                <a:cubicBezTo>
                  <a:pt x="1748060" y="-69671"/>
                  <a:pt x="2022420" y="139383"/>
                  <a:pt x="2304618" y="413766"/>
                </a:cubicBezTo>
                <a:cubicBezTo>
                  <a:pt x="2586816" y="688149"/>
                  <a:pt x="3057146" y="1668087"/>
                  <a:pt x="3057146" y="1668087"/>
                </a:cubicBezTo>
                <a:lnTo>
                  <a:pt x="3057146" y="1668087"/>
                </a:ln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5"/>
    </mc:Choice>
    <mc:Fallback xmlns="">
      <p:transition xmlns:p14="http://schemas.microsoft.com/office/powerpoint/2010/main" spd="slow" advTm="42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19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8939" y="1694420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585927" y="1584079"/>
            <a:ext cx="1417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MinCut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339343" y="3145370"/>
            <a:ext cx="3057146" cy="1668087"/>
          </a:xfrm>
          <a:custGeom>
            <a:avLst/>
            <a:gdLst>
              <a:gd name="connsiteX0" fmla="*/ 0 w 3057146"/>
              <a:gd name="connsiteY0" fmla="*/ 962531 h 1668087"/>
              <a:gd name="connsiteX1" fmla="*/ 1363957 w 3057146"/>
              <a:gd name="connsiteY1" fmla="*/ 21790 h 1668087"/>
              <a:gd name="connsiteX2" fmla="*/ 2304618 w 3057146"/>
              <a:gd name="connsiteY2" fmla="*/ 413766 h 1668087"/>
              <a:gd name="connsiteX3" fmla="*/ 3057146 w 3057146"/>
              <a:gd name="connsiteY3" fmla="*/ 1668087 h 1668087"/>
              <a:gd name="connsiteX4" fmla="*/ 3057146 w 3057146"/>
              <a:gd name="connsiteY4" fmla="*/ 1668087 h 166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46" h="1668087">
                <a:moveTo>
                  <a:pt x="0" y="962531"/>
                </a:moveTo>
                <a:cubicBezTo>
                  <a:pt x="489927" y="537891"/>
                  <a:pt x="979854" y="113251"/>
                  <a:pt x="1363957" y="21790"/>
                </a:cubicBezTo>
                <a:cubicBezTo>
                  <a:pt x="1748060" y="-69671"/>
                  <a:pt x="2022420" y="139383"/>
                  <a:pt x="2304618" y="413766"/>
                </a:cubicBezTo>
                <a:cubicBezTo>
                  <a:pt x="2586816" y="688149"/>
                  <a:pt x="3057146" y="1668087"/>
                  <a:pt x="3057146" y="1668087"/>
                </a:cubicBezTo>
                <a:lnTo>
                  <a:pt x="3057146" y="1668087"/>
                </a:ln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5"/>
    </mc:Choice>
    <mc:Fallback xmlns="">
      <p:transition xmlns:p14="http://schemas.microsoft.com/office/powerpoint/2010/main" spd="slow" advTm="33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is Everywhere!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42" y="1154343"/>
            <a:ext cx="3560382" cy="2373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42" y="3554953"/>
            <a:ext cx="3105714" cy="1861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064" r="14016"/>
          <a:stretch/>
        </p:blipFill>
        <p:spPr>
          <a:xfrm>
            <a:off x="3296328" y="3297548"/>
            <a:ext cx="2933881" cy="2118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9720" y="1181365"/>
            <a:ext cx="3762103" cy="2116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795" y="1154343"/>
            <a:ext cx="1958005" cy="1958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0209" y="3042834"/>
            <a:ext cx="2373588" cy="2373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6381" y="2504225"/>
            <a:ext cx="5519460" cy="1077218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Machine learning development 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is inherently </a:t>
            </a:r>
            <a:r>
              <a:rPr lang="en-US" sz="3200" b="1" i="1" dirty="0" smtClean="0">
                <a:solidFill>
                  <a:srgbClr val="800000"/>
                </a:solidFill>
              </a:rPr>
              <a:t>iterative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3"/>
    </mc:Choice>
    <mc:Fallback xmlns="">
      <p:transition xmlns:p14="http://schemas.microsoft.com/office/powerpoint/2010/main" spd="slow" advTm="109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Reuse: Optimal Execution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20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168939" y="1694420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  <a:solidFill>
                <a:srgbClr val="A6A6A6"/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6585927" y="1584079"/>
            <a:ext cx="1417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MinCut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339343" y="3145370"/>
            <a:ext cx="3057146" cy="1668087"/>
          </a:xfrm>
          <a:custGeom>
            <a:avLst/>
            <a:gdLst>
              <a:gd name="connsiteX0" fmla="*/ 0 w 3057146"/>
              <a:gd name="connsiteY0" fmla="*/ 962531 h 1668087"/>
              <a:gd name="connsiteX1" fmla="*/ 1363957 w 3057146"/>
              <a:gd name="connsiteY1" fmla="*/ 21790 h 1668087"/>
              <a:gd name="connsiteX2" fmla="*/ 2304618 w 3057146"/>
              <a:gd name="connsiteY2" fmla="*/ 413766 h 1668087"/>
              <a:gd name="connsiteX3" fmla="*/ 3057146 w 3057146"/>
              <a:gd name="connsiteY3" fmla="*/ 1668087 h 1668087"/>
              <a:gd name="connsiteX4" fmla="*/ 3057146 w 3057146"/>
              <a:gd name="connsiteY4" fmla="*/ 1668087 h 166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146" h="1668087">
                <a:moveTo>
                  <a:pt x="0" y="962531"/>
                </a:moveTo>
                <a:cubicBezTo>
                  <a:pt x="489927" y="537891"/>
                  <a:pt x="979854" y="113251"/>
                  <a:pt x="1363957" y="21790"/>
                </a:cubicBezTo>
                <a:cubicBezTo>
                  <a:pt x="1748060" y="-69671"/>
                  <a:pt x="2022420" y="139383"/>
                  <a:pt x="2304618" y="413766"/>
                </a:cubicBezTo>
                <a:cubicBezTo>
                  <a:pt x="2586816" y="688149"/>
                  <a:pt x="3057146" y="1668087"/>
                  <a:pt x="3057146" y="1668087"/>
                </a:cubicBezTo>
                <a:lnTo>
                  <a:pt x="3057146" y="1668087"/>
                </a:lnTo>
              </a:path>
            </a:pathLst>
          </a:cu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98232" y="4689304"/>
            <a:ext cx="465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Guaranteed to have the lowest cost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14081" y="5231898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in Technical Report at </a:t>
            </a: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/1812.05762.</a:t>
            </a:r>
            <a:r>
              <a:rPr lang="en-US" dirty="0" smtClean="0"/>
              <a:t>pdf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3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9"/>
    </mc:Choice>
    <mc:Fallback xmlns="">
      <p:transition xmlns:p14="http://schemas.microsoft.com/office/powerpoint/2010/main" spd="slow" advTm="2874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21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466357" y="1559318"/>
            <a:ext cx="8211286" cy="2878587"/>
            <a:chOff x="578987" y="1147531"/>
            <a:chExt cx="8211286" cy="2878587"/>
          </a:xfrm>
        </p:grpSpPr>
        <p:sp>
          <p:nvSpPr>
            <p:cNvPr id="7" name="Google Shape;56;p13"/>
            <p:cNvSpPr/>
            <p:nvPr/>
          </p:nvSpPr>
          <p:spPr>
            <a:xfrm>
              <a:off x="3174014" y="2165732"/>
              <a:ext cx="1542558" cy="1063375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latin typeface="Calibri"/>
                  <a:ea typeface="Calibri"/>
                  <a:cs typeface="Calibri"/>
                  <a:sym typeface="Calibri"/>
                </a:rPr>
                <a:t>Reuse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;p13"/>
            <p:cNvSpPr/>
            <p:nvPr/>
          </p:nvSpPr>
          <p:spPr>
            <a:xfrm>
              <a:off x="6553200" y="2186293"/>
              <a:ext cx="2237073" cy="1044614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Materialization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8;p13"/>
            <p:cNvSpPr/>
            <p:nvPr/>
          </p:nvSpPr>
          <p:spPr>
            <a:xfrm>
              <a:off x="5427264" y="3551818"/>
              <a:ext cx="653892" cy="474300"/>
            </a:xfrm>
            <a:prstGeom prst="can">
              <a:avLst>
                <a:gd name="adj" fmla="val 34917"/>
              </a:avLst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60;p13"/>
            <p:cNvGrpSpPr/>
            <p:nvPr/>
          </p:nvGrpSpPr>
          <p:grpSpPr>
            <a:xfrm>
              <a:off x="1590027" y="1769628"/>
              <a:ext cx="1415705" cy="900523"/>
              <a:chOff x="3208257" y="1729037"/>
              <a:chExt cx="1700433" cy="1105566"/>
            </a:xfrm>
          </p:grpSpPr>
          <p:cxnSp>
            <p:nvCxnSpPr>
              <p:cNvPr id="12" name="Google Shape;61;p13"/>
              <p:cNvCxnSpPr>
                <a:stCxn id="13" idx="4"/>
                <a:endCxn id="14" idx="0"/>
              </p:cNvCxnSpPr>
              <p:nvPr/>
            </p:nvCxnSpPr>
            <p:spPr>
              <a:xfrm rot="-5400000" flipH="1">
                <a:off x="3966485" y="1907987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13" name="Google Shape;62;p13"/>
              <p:cNvSpPr/>
              <p:nvPr/>
            </p:nvSpPr>
            <p:spPr>
              <a:xfrm>
                <a:off x="3928985" y="172903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4" name="Google Shape;63;p13"/>
              <p:cNvSpPr/>
              <p:nvPr/>
            </p:nvSpPr>
            <p:spPr>
              <a:xfrm>
                <a:off x="3928985" y="197615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5" name="Google Shape;64;p13"/>
              <p:cNvSpPr/>
              <p:nvPr/>
            </p:nvSpPr>
            <p:spPr>
              <a:xfrm>
                <a:off x="3868676" y="2489384"/>
                <a:ext cx="330300" cy="1116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6" name="Google Shape;65;p13"/>
              <p:cNvSpPr/>
              <p:nvPr/>
            </p:nvSpPr>
            <p:spPr>
              <a:xfrm>
                <a:off x="3842300" y="2736503"/>
                <a:ext cx="383100" cy="981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17" name="Google Shape;66;p13"/>
              <p:cNvCxnSpPr>
                <a:stCxn id="15" idx="4"/>
                <a:endCxn id="16" idx="0"/>
              </p:cNvCxnSpPr>
              <p:nvPr/>
            </p:nvCxnSpPr>
            <p:spPr>
              <a:xfrm rot="-5400000" flipH="1">
                <a:off x="3966476" y="2668334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8" name="Google Shape;67;p13"/>
              <p:cNvCxnSpPr>
                <a:stCxn id="14" idx="4"/>
                <a:endCxn id="29" idx="0"/>
              </p:cNvCxnSpPr>
              <p:nvPr/>
            </p:nvCxnSpPr>
            <p:spPr>
              <a:xfrm rot="5400000">
                <a:off x="3746135" y="1936857"/>
                <a:ext cx="136800" cy="4386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9" name="Google Shape;69;p13"/>
              <p:cNvCxnSpPr>
                <a:stCxn id="14" idx="4"/>
                <a:endCxn id="30" idx="0"/>
              </p:cNvCxnSpPr>
              <p:nvPr/>
            </p:nvCxnSpPr>
            <p:spPr>
              <a:xfrm rot="5400000">
                <a:off x="3906185" y="2096907"/>
                <a:ext cx="136800" cy="1185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0" name="Google Shape;71;p13"/>
              <p:cNvCxnSpPr>
                <a:stCxn id="14" idx="4"/>
                <a:endCxn id="31" idx="0"/>
              </p:cNvCxnSpPr>
              <p:nvPr/>
            </p:nvCxnSpPr>
            <p:spPr>
              <a:xfrm rot="-5400000" flipH="1">
                <a:off x="4056635" y="2064957"/>
                <a:ext cx="136800" cy="1824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1" name="Google Shape;73;p13"/>
              <p:cNvCxnSpPr>
                <a:stCxn id="14" idx="4"/>
                <a:endCxn id="28" idx="0"/>
              </p:cNvCxnSpPr>
              <p:nvPr/>
            </p:nvCxnSpPr>
            <p:spPr>
              <a:xfrm rot="-5400000" flipH="1">
                <a:off x="4334285" y="1787307"/>
                <a:ext cx="136800" cy="7377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2" name="Google Shape;75;p13"/>
              <p:cNvCxnSpPr>
                <a:stCxn id="29" idx="4"/>
                <a:endCxn id="15" idx="0"/>
              </p:cNvCxnSpPr>
              <p:nvPr/>
            </p:nvCxnSpPr>
            <p:spPr>
              <a:xfrm rot="-5400000" flipH="1">
                <a:off x="3738157" y="2193486"/>
                <a:ext cx="153000" cy="4386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3" name="Google Shape;76;p13"/>
              <p:cNvCxnSpPr>
                <a:stCxn id="30" idx="4"/>
                <a:endCxn id="15" idx="0"/>
              </p:cNvCxnSpPr>
              <p:nvPr/>
            </p:nvCxnSpPr>
            <p:spPr>
              <a:xfrm rot="-5400000" flipH="1">
                <a:off x="3898109" y="2353536"/>
                <a:ext cx="153000" cy="1185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4" name="Google Shape;77;p13"/>
              <p:cNvCxnSpPr>
                <a:stCxn id="31" idx="4"/>
                <a:endCxn id="15" idx="0"/>
              </p:cNvCxnSpPr>
              <p:nvPr/>
            </p:nvCxnSpPr>
            <p:spPr>
              <a:xfrm rot="5400000">
                <a:off x="4048762" y="2321586"/>
                <a:ext cx="153000" cy="1824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5" name="Google Shape;78;p13"/>
              <p:cNvCxnSpPr>
                <a:stCxn id="28" idx="4"/>
                <a:endCxn id="15" idx="0"/>
              </p:cNvCxnSpPr>
              <p:nvPr/>
            </p:nvCxnSpPr>
            <p:spPr>
              <a:xfrm rot="5400000">
                <a:off x="4326090" y="2043936"/>
                <a:ext cx="153000" cy="7377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6" name="Google Shape;79;p13"/>
              <p:cNvCxnSpPr>
                <a:stCxn id="14" idx="4"/>
                <a:endCxn id="32" idx="0"/>
              </p:cNvCxnSpPr>
              <p:nvPr/>
            </p:nvCxnSpPr>
            <p:spPr>
              <a:xfrm rot="-5400000" flipH="1">
                <a:off x="4192085" y="1929507"/>
                <a:ext cx="136800" cy="4533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7" name="Google Shape;81;p13"/>
              <p:cNvCxnSpPr>
                <a:stCxn id="32" idx="4"/>
                <a:endCxn id="15" idx="0"/>
              </p:cNvCxnSpPr>
              <p:nvPr/>
            </p:nvCxnSpPr>
            <p:spPr>
              <a:xfrm rot="5400000">
                <a:off x="4183831" y="2186136"/>
                <a:ext cx="153000" cy="4533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28" name="Google Shape;74;p13"/>
              <p:cNvSpPr/>
              <p:nvPr/>
            </p:nvSpPr>
            <p:spPr>
              <a:xfrm>
                <a:off x="4634190" y="2224686"/>
                <a:ext cx="2745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29" name="Google Shape;68;p13"/>
              <p:cNvSpPr/>
              <p:nvPr/>
            </p:nvSpPr>
            <p:spPr>
              <a:xfrm>
                <a:off x="3453007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0" name="Google Shape;70;p13"/>
              <p:cNvSpPr/>
              <p:nvPr/>
            </p:nvSpPr>
            <p:spPr>
              <a:xfrm>
                <a:off x="3773009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1" name="Google Shape;72;p13"/>
              <p:cNvSpPr/>
              <p:nvPr/>
            </p:nvSpPr>
            <p:spPr>
              <a:xfrm>
                <a:off x="4093012" y="2224686"/>
                <a:ext cx="2469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2" name="Google Shape;80;p13"/>
              <p:cNvSpPr/>
              <p:nvPr/>
            </p:nvSpPr>
            <p:spPr>
              <a:xfrm>
                <a:off x="4375081" y="2224686"/>
                <a:ext cx="2238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3" name="Google Shape;82;p13"/>
              <p:cNvSpPr/>
              <p:nvPr/>
            </p:nvSpPr>
            <p:spPr>
              <a:xfrm>
                <a:off x="3208257" y="2224686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cxnSp>
            <p:nvCxnSpPr>
              <p:cNvPr id="34" name="Google Shape;83;p13"/>
              <p:cNvCxnSpPr>
                <a:stCxn id="14" idx="4"/>
                <a:endCxn id="33" idx="0"/>
              </p:cNvCxnSpPr>
              <p:nvPr/>
            </p:nvCxnSpPr>
            <p:spPr>
              <a:xfrm rot="5400000">
                <a:off x="3604985" y="1795707"/>
                <a:ext cx="136800" cy="7209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cxnSp>
          <p:nvCxnSpPr>
            <p:cNvPr id="37" name="Google Shape;86;p13"/>
            <p:cNvCxnSpPr>
              <a:stCxn id="41" idx="0"/>
              <a:endCxn id="7" idx="1"/>
            </p:cNvCxnSpPr>
            <p:nvPr/>
          </p:nvCxnSpPr>
          <p:spPr>
            <a:xfrm flipV="1">
              <a:off x="1289965" y="2697420"/>
              <a:ext cx="1884049" cy="83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" name="Google Shape;88;p13"/>
            <p:cNvCxnSpPr>
              <a:stCxn id="33" idx="4"/>
              <a:endCxn id="15" idx="0"/>
            </p:cNvCxnSpPr>
            <p:nvPr/>
          </p:nvCxnSpPr>
          <p:spPr>
            <a:xfrm rot="16200000" flipH="1">
              <a:off x="1914988" y="2026586"/>
              <a:ext cx="124704" cy="600039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81" name="Group 80"/>
            <p:cNvGrpSpPr/>
            <p:nvPr/>
          </p:nvGrpSpPr>
          <p:grpSpPr>
            <a:xfrm>
              <a:off x="578987" y="2087527"/>
              <a:ext cx="758400" cy="990650"/>
              <a:chOff x="1005607" y="2589380"/>
              <a:chExt cx="758400" cy="990650"/>
            </a:xfrm>
          </p:grpSpPr>
          <p:grpSp>
            <p:nvGrpSpPr>
              <p:cNvPr id="40" name="Google Shape;90;p13"/>
              <p:cNvGrpSpPr/>
              <p:nvPr/>
            </p:nvGrpSpPr>
            <p:grpSpPr>
              <a:xfrm>
                <a:off x="1005607" y="2835130"/>
                <a:ext cx="758400" cy="744900"/>
                <a:chOff x="47362" y="1255250"/>
                <a:chExt cx="758400" cy="744900"/>
              </a:xfrm>
            </p:grpSpPr>
            <p:sp>
              <p:nvSpPr>
                <p:cNvPr id="41" name="Google Shape;87;p13"/>
                <p:cNvSpPr/>
                <p:nvPr/>
              </p:nvSpPr>
              <p:spPr>
                <a:xfrm rot="5400000">
                  <a:off x="54113" y="1248500"/>
                  <a:ext cx="744900" cy="758400"/>
                </a:xfrm>
                <a:prstGeom prst="wave">
                  <a:avLst>
                    <a:gd name="adj1" fmla="val 6253"/>
                    <a:gd name="adj2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42" name="Google Shape;91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82163" y="1340150"/>
                  <a:ext cx="488800" cy="57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9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85812" y="2589380"/>
                <a:ext cx="488776" cy="607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99;p13"/>
            <p:cNvGrpSpPr/>
            <p:nvPr/>
          </p:nvGrpSpPr>
          <p:grpSpPr>
            <a:xfrm>
              <a:off x="4878254" y="1766527"/>
              <a:ext cx="1437198" cy="911760"/>
              <a:chOff x="4530171" y="-14608"/>
              <a:chExt cx="1544455" cy="979804"/>
            </a:xfrm>
          </p:grpSpPr>
          <p:cxnSp>
            <p:nvCxnSpPr>
              <p:cNvPr id="55" name="Google Shape;100;p13"/>
              <p:cNvCxnSpPr>
                <a:stCxn id="78" idx="4"/>
                <a:endCxn id="56" idx="0"/>
              </p:cNvCxnSpPr>
              <p:nvPr/>
            </p:nvCxnSpPr>
            <p:spPr>
              <a:xfrm rot="-5400000" flipH="1">
                <a:off x="5221946" y="143492"/>
                <a:ext cx="121200" cy="600"/>
              </a:xfrm>
              <a:prstGeom prst="curvedConnector3">
                <a:avLst>
                  <a:gd name="adj1" fmla="val 50056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56" name="Google Shape;102;p13"/>
              <p:cNvSpPr/>
              <p:nvPr/>
            </p:nvSpPr>
            <p:spPr>
              <a:xfrm>
                <a:off x="5187291" y="204529"/>
                <a:ext cx="1899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7" name="Google Shape;103;p13"/>
              <p:cNvSpPr/>
              <p:nvPr/>
            </p:nvSpPr>
            <p:spPr>
              <a:xfrm>
                <a:off x="5132676" y="659248"/>
                <a:ext cx="299100" cy="99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8" name="Google Shape;104;p13"/>
              <p:cNvSpPr/>
              <p:nvPr/>
            </p:nvSpPr>
            <p:spPr>
              <a:xfrm>
                <a:off x="5108789" y="878196"/>
                <a:ext cx="346800" cy="87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59" name="Google Shape;105;p13"/>
              <p:cNvCxnSpPr>
                <a:stCxn id="57" idx="4"/>
                <a:endCxn id="58" idx="0"/>
              </p:cNvCxnSpPr>
              <p:nvPr/>
            </p:nvCxnSpPr>
            <p:spPr>
              <a:xfrm rot="-5400000" flipH="1">
                <a:off x="5222526" y="817948"/>
                <a:ext cx="120000" cy="600"/>
              </a:xfrm>
              <a:prstGeom prst="curvedConnector3">
                <a:avLst>
                  <a:gd name="adj1" fmla="val 49978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0" name="Google Shape;106;p13"/>
              <p:cNvCxnSpPr>
                <a:stCxn id="56" idx="4"/>
                <a:endCxn id="71" idx="0"/>
              </p:cNvCxnSpPr>
              <p:nvPr/>
            </p:nvCxnSpPr>
            <p:spPr>
              <a:xfrm rot="5400000">
                <a:off x="5023041" y="165529"/>
                <a:ext cx="121200" cy="3972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1" name="Google Shape;108;p13"/>
              <p:cNvCxnSpPr>
                <a:stCxn id="56" idx="4"/>
                <a:endCxn id="72" idx="0"/>
              </p:cNvCxnSpPr>
              <p:nvPr/>
            </p:nvCxnSpPr>
            <p:spPr>
              <a:xfrm rot="5400000">
                <a:off x="5167941" y="310429"/>
                <a:ext cx="121200" cy="107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2" name="Google Shape;110;p13"/>
              <p:cNvCxnSpPr>
                <a:stCxn id="56" idx="4"/>
                <a:endCxn id="73" idx="0"/>
              </p:cNvCxnSpPr>
              <p:nvPr/>
            </p:nvCxnSpPr>
            <p:spPr>
              <a:xfrm rot="-5400000" flipH="1">
                <a:off x="5304291" y="281479"/>
                <a:ext cx="121200" cy="1653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3" name="Google Shape;112;p13"/>
              <p:cNvCxnSpPr>
                <a:stCxn id="56" idx="4"/>
                <a:endCxn id="70" idx="0"/>
              </p:cNvCxnSpPr>
              <p:nvPr/>
            </p:nvCxnSpPr>
            <p:spPr>
              <a:xfrm rot="-5400000" flipH="1">
                <a:off x="5555691" y="30079"/>
                <a:ext cx="121200" cy="6681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4" name="Google Shape;114;p13"/>
              <p:cNvCxnSpPr>
                <a:stCxn id="71" idx="4"/>
                <a:endCxn id="57" idx="0"/>
              </p:cNvCxnSpPr>
              <p:nvPr/>
            </p:nvCxnSpPr>
            <p:spPr>
              <a:xfrm rot="-5400000" flipH="1">
                <a:off x="5015896" y="392926"/>
                <a:ext cx="135600" cy="3972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5" name="Google Shape;115;p13"/>
              <p:cNvCxnSpPr>
                <a:stCxn id="72" idx="4"/>
                <a:endCxn id="57" idx="0"/>
              </p:cNvCxnSpPr>
              <p:nvPr/>
            </p:nvCxnSpPr>
            <p:spPr>
              <a:xfrm rot="-5400000" flipH="1">
                <a:off x="5160790" y="537826"/>
                <a:ext cx="135600" cy="107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6" name="Google Shape;116;p13"/>
              <p:cNvCxnSpPr>
                <a:stCxn id="73" idx="4"/>
                <a:endCxn id="57" idx="0"/>
              </p:cNvCxnSpPr>
              <p:nvPr/>
            </p:nvCxnSpPr>
            <p:spPr>
              <a:xfrm rot="5400000">
                <a:off x="5297134" y="508876"/>
                <a:ext cx="135600" cy="1653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7" name="Google Shape;117;p13"/>
              <p:cNvCxnSpPr>
                <a:stCxn id="70" idx="4"/>
                <a:endCxn id="57" idx="0"/>
              </p:cNvCxnSpPr>
              <p:nvPr/>
            </p:nvCxnSpPr>
            <p:spPr>
              <a:xfrm rot="5400000">
                <a:off x="5548426" y="257476"/>
                <a:ext cx="135600" cy="6681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8" name="Google Shape;118;p13"/>
              <p:cNvCxnSpPr>
                <a:stCxn id="56" idx="4"/>
                <a:endCxn id="74" idx="0"/>
              </p:cNvCxnSpPr>
              <p:nvPr/>
            </p:nvCxnSpPr>
            <p:spPr>
              <a:xfrm rot="-5400000" flipH="1">
                <a:off x="5426841" y="158929"/>
                <a:ext cx="121200" cy="410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9" name="Google Shape;120;p13"/>
              <p:cNvCxnSpPr>
                <a:stCxn id="74" idx="4"/>
                <a:endCxn id="57" idx="0"/>
              </p:cNvCxnSpPr>
              <p:nvPr/>
            </p:nvCxnSpPr>
            <p:spPr>
              <a:xfrm rot="5400000">
                <a:off x="5419676" y="386326"/>
                <a:ext cx="135600" cy="410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0" name="Google Shape;113;p13"/>
              <p:cNvSpPr/>
              <p:nvPr/>
            </p:nvSpPr>
            <p:spPr>
              <a:xfrm>
                <a:off x="5825926" y="424726"/>
                <a:ext cx="248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1" name="Google Shape;107;p13"/>
              <p:cNvSpPr/>
              <p:nvPr/>
            </p:nvSpPr>
            <p:spPr>
              <a:xfrm>
                <a:off x="4756246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2" name="Google Shape;109;p13"/>
              <p:cNvSpPr/>
              <p:nvPr/>
            </p:nvSpPr>
            <p:spPr>
              <a:xfrm>
                <a:off x="5046040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3" name="Google Shape;111;p13"/>
              <p:cNvSpPr/>
              <p:nvPr/>
            </p:nvSpPr>
            <p:spPr>
              <a:xfrm>
                <a:off x="5335834" y="424726"/>
                <a:ext cx="2235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4" name="Google Shape;119;p13"/>
              <p:cNvSpPr/>
              <p:nvPr/>
            </p:nvSpPr>
            <p:spPr>
              <a:xfrm>
                <a:off x="5591276" y="424726"/>
                <a:ext cx="2028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75" name="Google Shape;121;p13"/>
              <p:cNvCxnSpPr>
                <a:stCxn id="56" idx="4"/>
                <a:endCxn id="79" idx="0"/>
              </p:cNvCxnSpPr>
              <p:nvPr/>
            </p:nvCxnSpPr>
            <p:spPr>
              <a:xfrm rot="5400000">
                <a:off x="4893891" y="36979"/>
                <a:ext cx="121800" cy="654900"/>
              </a:xfrm>
              <a:prstGeom prst="curvedConnector3">
                <a:avLst>
                  <a:gd name="adj1" fmla="val 49975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8" name="Google Shape;101;p13"/>
              <p:cNvSpPr/>
              <p:nvPr/>
            </p:nvSpPr>
            <p:spPr>
              <a:xfrm>
                <a:off x="5185196" y="-14608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sp>
            <p:nvSpPr>
              <p:cNvPr id="79" name="Google Shape;122;p13"/>
              <p:cNvSpPr/>
              <p:nvPr/>
            </p:nvSpPr>
            <p:spPr>
              <a:xfrm>
                <a:off x="4530171" y="425267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</p:grpSp>
        <p:cxnSp>
          <p:nvCxnSpPr>
            <p:cNvPr id="91" name="Google Shape;86;p13"/>
            <p:cNvCxnSpPr>
              <a:stCxn id="7" idx="3"/>
              <a:endCxn id="8" idx="1"/>
            </p:cNvCxnSpPr>
            <p:nvPr/>
          </p:nvCxnSpPr>
          <p:spPr>
            <a:xfrm>
              <a:off x="4716572" y="2697420"/>
              <a:ext cx="1836628" cy="111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Curved Connector 142"/>
            <p:cNvCxnSpPr>
              <a:stCxn id="8" idx="2"/>
              <a:endCxn id="9" idx="4"/>
            </p:cNvCxnSpPr>
            <p:nvPr/>
          </p:nvCxnSpPr>
          <p:spPr>
            <a:xfrm rot="5400000">
              <a:off x="6597417" y="2714647"/>
              <a:ext cx="558061" cy="159058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urved Connector 143"/>
            <p:cNvCxnSpPr>
              <a:stCxn id="9" idx="2"/>
              <a:endCxn id="7" idx="2"/>
            </p:cNvCxnSpPr>
            <p:nvPr/>
          </p:nvCxnSpPr>
          <p:spPr>
            <a:xfrm rot="10800000">
              <a:off x="3945294" y="3229108"/>
              <a:ext cx="1481971" cy="55986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05732" y="1147531"/>
              <a:ext cx="1937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Compile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05388" y="1148072"/>
              <a:ext cx="1391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Run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294285" y="1350635"/>
            <a:ext cx="2494436" cy="3265713"/>
          </a:xfrm>
          <a:prstGeom prst="roundRect">
            <a:avLst>
              <a:gd name="adj" fmla="val 7946"/>
            </a:avLst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4"/>
    </mc:Choice>
    <mc:Fallback xmlns="">
      <p:transition xmlns:p14="http://schemas.microsoft.com/office/powerpoint/2010/main" spd="slow" advTm="48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Materialization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22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4928" y="1348133"/>
            <a:ext cx="2806123" cy="3907389"/>
            <a:chOff x="1219541" y="1414753"/>
            <a:chExt cx="2806123" cy="3907389"/>
          </a:xfrm>
        </p:grpSpPr>
        <p:grpSp>
          <p:nvGrpSpPr>
            <p:cNvPr id="5" name="Group 4"/>
            <p:cNvGrpSpPr/>
            <p:nvPr/>
          </p:nvGrpSpPr>
          <p:grpSpPr>
            <a:xfrm>
              <a:off x="1219541" y="2437952"/>
              <a:ext cx="2806123" cy="2884190"/>
              <a:chOff x="1693271" y="1006977"/>
              <a:chExt cx="2806123" cy="28841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96280" y="1006977"/>
                <a:ext cx="452406" cy="450948"/>
                <a:chOff x="1693271" y="1457605"/>
                <a:chExt cx="452406" cy="450948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2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693271" y="1457605"/>
                <a:ext cx="2052279" cy="450948"/>
                <a:chOff x="1693271" y="1457605"/>
                <a:chExt cx="2052279" cy="45094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693271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1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293144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2496280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4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494502" y="3440219"/>
                <a:ext cx="452406" cy="450948"/>
                <a:chOff x="1693271" y="1457605"/>
                <a:chExt cx="452406" cy="45094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7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291366" y="2743766"/>
                <a:ext cx="452406" cy="450948"/>
                <a:chOff x="1693271" y="1457605"/>
                <a:chExt cx="452406" cy="450948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6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46988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045210" y="3439899"/>
                <a:ext cx="452406" cy="450948"/>
                <a:chOff x="1693271" y="1457605"/>
                <a:chExt cx="452406" cy="45094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8</a:t>
                  </a:r>
                </a:p>
              </p:txBody>
            </p:sp>
          </p:grpSp>
          <p:cxnSp>
            <p:nvCxnSpPr>
              <p:cNvPr id="13" name="Straight Arrow Connector 12"/>
              <p:cNvCxnSpPr>
                <a:stCxn id="36" idx="5"/>
                <a:endCxn id="30" idx="1"/>
              </p:cNvCxnSpPr>
              <p:nvPr/>
            </p:nvCxnSpPr>
            <p:spPr>
              <a:xfrm>
                <a:off x="2077906" y="1842560"/>
                <a:ext cx="484367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38" idx="4"/>
                <a:endCxn id="30" idx="0"/>
              </p:cNvCxnSpPr>
              <p:nvPr/>
            </p:nvCxnSpPr>
            <p:spPr>
              <a:xfrm>
                <a:off x="2721594" y="1457925"/>
                <a:ext cx="0" cy="62973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34" idx="3"/>
              </p:cNvCxnSpPr>
              <p:nvPr/>
            </p:nvCxnSpPr>
            <p:spPr>
              <a:xfrm flipH="1">
                <a:off x="2880915" y="1842560"/>
                <a:ext cx="478222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30" idx="4"/>
                <a:endCxn id="29" idx="0"/>
              </p:cNvCxnSpPr>
              <p:nvPr/>
            </p:nvCxnSpPr>
            <p:spPr>
              <a:xfrm>
                <a:off x="2721594" y="2538283"/>
                <a:ext cx="11878" cy="90193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0" idx="5"/>
                <a:endCxn id="26" idx="1"/>
              </p:cNvCxnSpPr>
              <p:nvPr/>
            </p:nvCxnSpPr>
            <p:spPr>
              <a:xfrm>
                <a:off x="2880915" y="2472290"/>
                <a:ext cx="476444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4" idx="3"/>
                <a:endCxn id="26" idx="7"/>
              </p:cNvCxnSpPr>
              <p:nvPr/>
            </p:nvCxnSpPr>
            <p:spPr>
              <a:xfrm flipH="1">
                <a:off x="3676001" y="2472290"/>
                <a:ext cx="436980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6" idx="3"/>
                <a:endCxn id="28" idx="7"/>
              </p:cNvCxnSpPr>
              <p:nvPr/>
            </p:nvCxnSpPr>
            <p:spPr>
              <a:xfrm flipH="1">
                <a:off x="2879137" y="3128721"/>
                <a:ext cx="478222" cy="37781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4" idx="4"/>
                <a:endCxn id="23" idx="0"/>
              </p:cNvCxnSpPr>
              <p:nvPr/>
            </p:nvCxnSpPr>
            <p:spPr>
              <a:xfrm>
                <a:off x="4272302" y="2538283"/>
                <a:ext cx="11878" cy="90161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4" idx="4"/>
                <a:endCxn id="26" idx="0"/>
              </p:cNvCxnSpPr>
              <p:nvPr/>
            </p:nvCxnSpPr>
            <p:spPr>
              <a:xfrm flipH="1">
                <a:off x="3516680" y="1908553"/>
                <a:ext cx="1778" cy="83553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493320" y="1414753"/>
              <a:ext cx="452406" cy="450948"/>
              <a:chOff x="5871432" y="2292778"/>
              <a:chExt cx="452406" cy="45094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871432" y="229309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896965" y="229277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0</a:t>
                </a:r>
              </a:p>
            </p:txBody>
          </p:sp>
        </p:grpSp>
        <p:cxnSp>
          <p:nvCxnSpPr>
            <p:cNvPr id="44" name="Straight Arrow Connector 43"/>
            <p:cNvCxnSpPr>
              <a:stCxn id="41" idx="4"/>
              <a:endCxn id="36" idx="0"/>
            </p:cNvCxnSpPr>
            <p:nvPr/>
          </p:nvCxnSpPr>
          <p:spPr>
            <a:xfrm flipH="1">
              <a:off x="1444855" y="1865701"/>
              <a:ext cx="1273779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4"/>
              <a:endCxn id="39" idx="0"/>
            </p:cNvCxnSpPr>
            <p:nvPr/>
          </p:nvCxnSpPr>
          <p:spPr>
            <a:xfrm flipH="1">
              <a:off x="2261520" y="1865701"/>
              <a:ext cx="457114" cy="57225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4"/>
              <a:endCxn id="34" idx="0"/>
            </p:cNvCxnSpPr>
            <p:nvPr/>
          </p:nvCxnSpPr>
          <p:spPr>
            <a:xfrm>
              <a:off x="2718634" y="1865701"/>
              <a:ext cx="326094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4"/>
              <a:endCxn id="25" idx="0"/>
            </p:cNvCxnSpPr>
            <p:nvPr/>
          </p:nvCxnSpPr>
          <p:spPr>
            <a:xfrm>
              <a:off x="2718634" y="1865701"/>
              <a:ext cx="1093594" cy="165260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Can 102"/>
          <p:cNvSpPr/>
          <p:nvPr/>
        </p:nvSpPr>
        <p:spPr>
          <a:xfrm>
            <a:off x="3621541" y="1309679"/>
            <a:ext cx="2022420" cy="81557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917498" y="282228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73028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132005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3755310" y="1570942"/>
            <a:ext cx="1772978" cy="450948"/>
            <a:chOff x="3755310" y="1570942"/>
            <a:chExt cx="1772978" cy="450948"/>
          </a:xfrm>
        </p:grpSpPr>
        <p:grpSp>
          <p:nvGrpSpPr>
            <p:cNvPr id="112" name="Group 111"/>
            <p:cNvGrpSpPr/>
            <p:nvPr/>
          </p:nvGrpSpPr>
          <p:grpSpPr>
            <a:xfrm>
              <a:off x="3755310" y="1570942"/>
              <a:ext cx="452406" cy="450948"/>
              <a:chOff x="3955980" y="2555998"/>
              <a:chExt cx="452406" cy="450948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955980" y="255631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3981513" y="255599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4415596" y="1570942"/>
              <a:ext cx="452406" cy="450948"/>
              <a:chOff x="3955980" y="2555998"/>
              <a:chExt cx="452406" cy="450948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955980" y="255631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981513" y="255599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3</a:t>
                </a: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075882" y="1570942"/>
              <a:ext cx="452406" cy="450948"/>
              <a:chOff x="3955980" y="2555998"/>
              <a:chExt cx="452406" cy="450948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3955980" y="255631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3981513" y="255599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</p:grpSp>
      <p:pic>
        <p:nvPicPr>
          <p:cNvPr id="119" name="Picture 1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" y="944360"/>
            <a:ext cx="1343320" cy="1008609"/>
          </a:xfrm>
          <a:prstGeom prst="rect">
            <a:avLst/>
          </a:prstGeom>
        </p:spPr>
      </p:pic>
      <p:cxnSp>
        <p:nvCxnSpPr>
          <p:cNvPr id="120" name="Curved Connector 119"/>
          <p:cNvCxnSpPr>
            <a:stCxn id="107" idx="0"/>
            <a:endCxn id="110" idx="4"/>
          </p:cNvCxnSpPr>
          <p:nvPr/>
        </p:nvCxnSpPr>
        <p:spPr>
          <a:xfrm rot="5400000" flipH="1" flipV="1">
            <a:off x="1953911" y="1425298"/>
            <a:ext cx="1430120" cy="2623305"/>
          </a:xfrm>
          <a:prstGeom prst="curvedConnector3">
            <a:avLst>
              <a:gd name="adj1" fmla="val 68638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4" name="Curved Connector 123"/>
          <p:cNvCxnSpPr>
            <a:stCxn id="105" idx="7"/>
            <a:endCxn id="114" idx="4"/>
          </p:cNvCxnSpPr>
          <p:nvPr/>
        </p:nvCxnSpPr>
        <p:spPr>
          <a:xfrm rot="5400000" flipH="1" flipV="1">
            <a:off x="3038330" y="1285694"/>
            <a:ext cx="866383" cy="2338777"/>
          </a:xfrm>
          <a:prstGeom prst="curvedConnector3">
            <a:avLst>
              <a:gd name="adj1" fmla="val 26474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06" idx="7"/>
            <a:endCxn id="117" idx="4"/>
          </p:cNvCxnSpPr>
          <p:nvPr/>
        </p:nvCxnSpPr>
        <p:spPr>
          <a:xfrm rot="5400000" flipH="1" flipV="1">
            <a:off x="3431373" y="1648181"/>
            <a:ext cx="1496113" cy="2243533"/>
          </a:xfrm>
          <a:prstGeom prst="curvedConnector3">
            <a:avLst>
              <a:gd name="adj1" fmla="val 4371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360461" y="4182536"/>
            <a:ext cx="8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Roman"/>
                <a:cs typeface="Times Roman"/>
              </a:rPr>
              <a:t>W</a:t>
            </a:r>
            <a:r>
              <a:rPr lang="en-US" sz="3600" b="1" i="1" baseline="-25000" dirty="0">
                <a:latin typeface="Times Roman"/>
                <a:cs typeface="Times Roman"/>
              </a:rPr>
              <a:t>t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5882585" y="1348133"/>
            <a:ext cx="2941378" cy="3907389"/>
            <a:chOff x="5882585" y="1348133"/>
            <a:chExt cx="2941378" cy="3907389"/>
          </a:xfrm>
        </p:grpSpPr>
        <p:grpSp>
          <p:nvGrpSpPr>
            <p:cNvPr id="60" name="Group 59"/>
            <p:cNvGrpSpPr/>
            <p:nvPr/>
          </p:nvGrpSpPr>
          <p:grpSpPr>
            <a:xfrm>
              <a:off x="6017840" y="1348133"/>
              <a:ext cx="2806123" cy="3907389"/>
              <a:chOff x="1219541" y="1414753"/>
              <a:chExt cx="2806123" cy="3907389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1219541" y="2437952"/>
                <a:ext cx="2806123" cy="2884190"/>
                <a:chOff x="1693271" y="1006977"/>
                <a:chExt cx="2806123" cy="2884190"/>
              </a:xfrm>
            </p:grpSpPr>
            <p:grpSp>
              <p:nvGrpSpPr>
                <p:cNvPr id="69" name="Group 68"/>
                <p:cNvGrpSpPr/>
                <p:nvPr/>
              </p:nvGrpSpPr>
              <p:grpSpPr>
                <a:xfrm>
                  <a:off x="2496280" y="1006977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101" name="Oval 100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2</a:t>
                    </a:r>
                  </a:p>
                </p:txBody>
              </p:sp>
            </p:grpSp>
            <p:grpSp>
              <p:nvGrpSpPr>
                <p:cNvPr id="70" name="Group 69"/>
                <p:cNvGrpSpPr/>
                <p:nvPr/>
              </p:nvGrpSpPr>
              <p:grpSpPr>
                <a:xfrm>
                  <a:off x="1693271" y="1457605"/>
                  <a:ext cx="2052279" cy="450948"/>
                  <a:chOff x="1693271" y="1457605"/>
                  <a:chExt cx="2052279" cy="450948"/>
                </a:xfrm>
              </p:grpSpPr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1693271" y="1457605"/>
                    <a:ext cx="452406" cy="450948"/>
                    <a:chOff x="1693271" y="1457605"/>
                    <a:chExt cx="452406" cy="450948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1693271" y="1457925"/>
                      <a:ext cx="450628" cy="45062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i="1" baseline="-25000" dirty="0">
                        <a:latin typeface="Times Roman"/>
                        <a:cs typeface="Times Roman"/>
                      </a:endParaRPr>
                    </a:p>
                  </p:txBody>
                </p: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1718804" y="1457605"/>
                      <a:ext cx="4268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latin typeface="Times Roman"/>
                          <a:cs typeface="Times Roman"/>
                        </a:rPr>
                        <a:t>n</a:t>
                      </a:r>
                      <a:r>
                        <a:rPr lang="en-US" i="1" baseline="-25000" dirty="0" smtClean="0">
                          <a:latin typeface="Times Roman"/>
                          <a:cs typeface="Times Roman"/>
                        </a:rPr>
                        <a:t>1</a:t>
                      </a:r>
                      <a:endParaRPr lang="en-US" i="1" baseline="-25000" dirty="0">
                        <a:latin typeface="Times Roman"/>
                        <a:cs typeface="Times Roman"/>
                      </a:endParaRPr>
                    </a:p>
                  </p:txBody>
                </p:sp>
              </p:grpSp>
              <p:grpSp>
                <p:nvGrpSpPr>
                  <p:cNvPr id="96" name="Group 95"/>
                  <p:cNvGrpSpPr/>
                  <p:nvPr/>
                </p:nvGrpSpPr>
                <p:grpSpPr>
                  <a:xfrm>
                    <a:off x="3293144" y="1457605"/>
                    <a:ext cx="452406" cy="450948"/>
                    <a:chOff x="1693271" y="1457605"/>
                    <a:chExt cx="452406" cy="450948"/>
                  </a:xfrm>
                </p:grpSpPr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1693271" y="1457925"/>
                      <a:ext cx="450628" cy="450628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i="1" baseline="-25000" dirty="0">
                        <a:latin typeface="Times Roman"/>
                        <a:cs typeface="Times Roman"/>
                      </a:endParaRPr>
                    </a:p>
                  </p:txBody>
                </p:sp>
                <p:sp>
                  <p:nvSpPr>
                    <p:cNvPr id="98" name="TextBox 97"/>
                    <p:cNvSpPr txBox="1"/>
                    <p:nvPr/>
                  </p:nvSpPr>
                  <p:spPr>
                    <a:xfrm>
                      <a:off x="1718804" y="1457605"/>
                      <a:ext cx="4268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 anchor="ctr">
                      <a:spAutoFit/>
                    </a:bodyPr>
                    <a:lstStyle/>
                    <a:p>
                      <a:pPr algn="ctr"/>
                      <a:r>
                        <a:rPr lang="en-US" i="1" dirty="0" smtClean="0">
                          <a:latin typeface="Times Roman"/>
                          <a:cs typeface="Times Roman"/>
                        </a:rPr>
                        <a:t>n</a:t>
                      </a:r>
                      <a:r>
                        <a:rPr lang="en-US" i="1" baseline="-25000" dirty="0">
                          <a:latin typeface="Times Roman"/>
                          <a:cs typeface="Times Roman"/>
                        </a:rPr>
                        <a:t>3</a:t>
                      </a:r>
                    </a:p>
                  </p:txBody>
                </p:sp>
              </p:grpSp>
            </p:grpSp>
            <p:grpSp>
              <p:nvGrpSpPr>
                <p:cNvPr id="71" name="Group 70"/>
                <p:cNvGrpSpPr/>
                <p:nvPr/>
              </p:nvGrpSpPr>
              <p:grpSpPr>
                <a:xfrm>
                  <a:off x="2496280" y="208733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3" name="Oval 92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4</a:t>
                    </a:r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2494502" y="3440219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1" name="Oval 90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7</a:t>
                    </a:r>
                  </a:p>
                </p:txBody>
              </p:sp>
            </p:grpSp>
            <p:grpSp>
              <p:nvGrpSpPr>
                <p:cNvPr id="73" name="Group 72"/>
                <p:cNvGrpSpPr/>
                <p:nvPr/>
              </p:nvGrpSpPr>
              <p:grpSpPr>
                <a:xfrm>
                  <a:off x="3278465" y="2743766"/>
                  <a:ext cx="503742" cy="450948"/>
                  <a:chOff x="1680370" y="1457605"/>
                  <a:chExt cx="503742" cy="450948"/>
                </a:xfrm>
              </p:grpSpPr>
              <p:sp>
                <p:nvSpPr>
                  <p:cNvPr id="89" name="Oval 88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  <a:ln w="76200" cmpd="sng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680370" y="1457605"/>
                    <a:ext cx="5037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n’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6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4046988" y="208733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87" name="Oval 86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5</a:t>
                    </a:r>
                  </a:p>
                </p:txBody>
              </p:sp>
            </p:grpSp>
            <p:grpSp>
              <p:nvGrpSpPr>
                <p:cNvPr id="75" name="Group 74"/>
                <p:cNvGrpSpPr/>
                <p:nvPr/>
              </p:nvGrpSpPr>
              <p:grpSpPr>
                <a:xfrm>
                  <a:off x="4045210" y="3439899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85" name="Oval 84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8</a:t>
                    </a:r>
                  </a:p>
                </p:txBody>
              </p:sp>
            </p:grpSp>
            <p:cxnSp>
              <p:nvCxnSpPr>
                <p:cNvPr id="76" name="Straight Arrow Connector 75"/>
                <p:cNvCxnSpPr>
                  <a:stCxn id="99" idx="5"/>
                  <a:endCxn id="93" idx="1"/>
                </p:cNvCxnSpPr>
                <p:nvPr/>
              </p:nvCxnSpPr>
              <p:spPr>
                <a:xfrm>
                  <a:off x="2077906" y="1842560"/>
                  <a:ext cx="484367" cy="311088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Arrow Connector 76"/>
                <p:cNvCxnSpPr>
                  <a:stCxn id="101" idx="4"/>
                  <a:endCxn id="93" idx="0"/>
                </p:cNvCxnSpPr>
                <p:nvPr/>
              </p:nvCxnSpPr>
              <p:spPr>
                <a:xfrm>
                  <a:off x="2721594" y="1457925"/>
                  <a:ext cx="0" cy="629730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Arrow Connector 77"/>
                <p:cNvCxnSpPr>
                  <a:stCxn id="97" idx="3"/>
                </p:cNvCxnSpPr>
                <p:nvPr/>
              </p:nvCxnSpPr>
              <p:spPr>
                <a:xfrm flipH="1">
                  <a:off x="2880915" y="1842560"/>
                  <a:ext cx="478222" cy="311088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/>
                <p:cNvCxnSpPr>
                  <a:stCxn id="93" idx="4"/>
                  <a:endCxn id="92" idx="0"/>
                </p:cNvCxnSpPr>
                <p:nvPr/>
              </p:nvCxnSpPr>
              <p:spPr>
                <a:xfrm>
                  <a:off x="2721594" y="2538283"/>
                  <a:ext cx="11878" cy="901936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/>
                <p:cNvCxnSpPr>
                  <a:stCxn id="93" idx="5"/>
                  <a:endCxn id="89" idx="1"/>
                </p:cNvCxnSpPr>
                <p:nvPr/>
              </p:nvCxnSpPr>
              <p:spPr>
                <a:xfrm>
                  <a:off x="2880915" y="2472290"/>
                  <a:ext cx="476444" cy="337789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Arrow Connector 80"/>
                <p:cNvCxnSpPr>
                  <a:stCxn id="87" idx="3"/>
                  <a:endCxn id="89" idx="7"/>
                </p:cNvCxnSpPr>
                <p:nvPr/>
              </p:nvCxnSpPr>
              <p:spPr>
                <a:xfrm flipH="1">
                  <a:off x="3676001" y="2472290"/>
                  <a:ext cx="436980" cy="337789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Arrow Connector 81"/>
                <p:cNvCxnSpPr>
                  <a:stCxn id="89" idx="3"/>
                  <a:endCxn id="91" idx="7"/>
                </p:cNvCxnSpPr>
                <p:nvPr/>
              </p:nvCxnSpPr>
              <p:spPr>
                <a:xfrm flipH="1">
                  <a:off x="2879137" y="3128721"/>
                  <a:ext cx="478222" cy="377811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Arrow Connector 82"/>
                <p:cNvCxnSpPr>
                  <a:stCxn id="87" idx="4"/>
                  <a:endCxn id="86" idx="0"/>
                </p:cNvCxnSpPr>
                <p:nvPr/>
              </p:nvCxnSpPr>
              <p:spPr>
                <a:xfrm>
                  <a:off x="4272302" y="2538283"/>
                  <a:ext cx="11878" cy="901616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/>
                <p:cNvCxnSpPr>
                  <a:stCxn id="97" idx="4"/>
                  <a:endCxn id="89" idx="0"/>
                </p:cNvCxnSpPr>
                <p:nvPr/>
              </p:nvCxnSpPr>
              <p:spPr>
                <a:xfrm flipH="1">
                  <a:off x="3516680" y="1908553"/>
                  <a:ext cx="1778" cy="835533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2493320" y="1414753"/>
                <a:ext cx="452406" cy="450948"/>
                <a:chOff x="5871432" y="2292778"/>
                <a:chExt cx="452406" cy="450948"/>
              </a:xfrm>
            </p:grpSpPr>
            <p:sp>
              <p:nvSpPr>
                <p:cNvPr id="67" name="Oval 66"/>
                <p:cNvSpPr/>
                <p:nvPr/>
              </p:nvSpPr>
              <p:spPr>
                <a:xfrm>
                  <a:off x="5871432" y="2293098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896965" y="2292778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0</a:t>
                  </a:r>
                </a:p>
              </p:txBody>
            </p:sp>
          </p:grpSp>
          <p:cxnSp>
            <p:nvCxnSpPr>
              <p:cNvPr id="63" name="Straight Arrow Connector 62"/>
              <p:cNvCxnSpPr>
                <a:stCxn id="67" idx="4"/>
                <a:endCxn id="99" idx="0"/>
              </p:cNvCxnSpPr>
              <p:nvPr/>
            </p:nvCxnSpPr>
            <p:spPr>
              <a:xfrm flipH="1">
                <a:off x="1444855" y="1865701"/>
                <a:ext cx="1273779" cy="102319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67" idx="4"/>
                <a:endCxn id="102" idx="0"/>
              </p:cNvCxnSpPr>
              <p:nvPr/>
            </p:nvCxnSpPr>
            <p:spPr>
              <a:xfrm flipH="1">
                <a:off x="2261520" y="1865701"/>
                <a:ext cx="457114" cy="57225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67" idx="4"/>
                <a:endCxn id="97" idx="0"/>
              </p:cNvCxnSpPr>
              <p:nvPr/>
            </p:nvCxnSpPr>
            <p:spPr>
              <a:xfrm>
                <a:off x="2718634" y="1865701"/>
                <a:ext cx="326094" cy="102319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67" idx="4"/>
                <a:endCxn id="88" idx="0"/>
              </p:cNvCxnSpPr>
              <p:nvPr/>
            </p:nvCxnSpPr>
            <p:spPr>
              <a:xfrm>
                <a:off x="2718634" y="1865701"/>
                <a:ext cx="1093594" cy="165260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TextBox 134"/>
            <p:cNvSpPr txBox="1"/>
            <p:nvPr/>
          </p:nvSpPr>
          <p:spPr>
            <a:xfrm>
              <a:off x="5882585" y="4108121"/>
              <a:ext cx="10397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>
                  <a:latin typeface="Times Roman"/>
                  <a:cs typeface="Times Roman"/>
                </a:rPr>
                <a:t>W</a:t>
              </a:r>
              <a:r>
                <a:rPr lang="en-US" sz="3600" b="1" i="1" baseline="-25000" dirty="0" smtClean="0">
                  <a:latin typeface="Times Roman"/>
                  <a:cs typeface="Times Roman"/>
                </a:rPr>
                <a:t>t+1</a:t>
              </a:r>
              <a:endParaRPr lang="en-US" sz="3600" b="1" i="1" baseline="-25000" dirty="0">
                <a:latin typeface="Times Roman"/>
                <a:cs typeface="Times Roman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2913959" y="2434460"/>
            <a:ext cx="162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cost =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394482" y="29760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Mat. cost   +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10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89"/>
    </mc:Choice>
    <mc:Fallback xmlns="">
      <p:transition xmlns:p14="http://schemas.microsoft.com/office/powerpoint/2010/main" spd="slow" advTm="2338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36" grpId="0"/>
      <p:bldP spid="1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Materialization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23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4928" y="1348133"/>
            <a:ext cx="2806123" cy="3907389"/>
            <a:chOff x="1219541" y="1414753"/>
            <a:chExt cx="2806123" cy="3907389"/>
          </a:xfrm>
        </p:grpSpPr>
        <p:grpSp>
          <p:nvGrpSpPr>
            <p:cNvPr id="5" name="Group 4"/>
            <p:cNvGrpSpPr/>
            <p:nvPr/>
          </p:nvGrpSpPr>
          <p:grpSpPr>
            <a:xfrm>
              <a:off x="1219541" y="2437952"/>
              <a:ext cx="2806123" cy="2884190"/>
              <a:chOff x="1693271" y="1006977"/>
              <a:chExt cx="2806123" cy="28841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96280" y="1006977"/>
                <a:ext cx="452406" cy="450948"/>
                <a:chOff x="1693271" y="1457605"/>
                <a:chExt cx="452406" cy="450948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2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693271" y="1457605"/>
                <a:ext cx="2052279" cy="450948"/>
                <a:chOff x="1693271" y="1457605"/>
                <a:chExt cx="2052279" cy="45094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693271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1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293144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2496280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4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494502" y="3440219"/>
                <a:ext cx="452406" cy="450948"/>
                <a:chOff x="1693271" y="1457605"/>
                <a:chExt cx="452406" cy="45094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7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291366" y="2743766"/>
                <a:ext cx="452406" cy="450948"/>
                <a:chOff x="1693271" y="1457605"/>
                <a:chExt cx="452406" cy="450948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6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46988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045210" y="3439899"/>
                <a:ext cx="452406" cy="450948"/>
                <a:chOff x="1693271" y="1457605"/>
                <a:chExt cx="452406" cy="45094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8</a:t>
                  </a:r>
                </a:p>
              </p:txBody>
            </p:sp>
          </p:grpSp>
          <p:cxnSp>
            <p:nvCxnSpPr>
              <p:cNvPr id="13" name="Straight Arrow Connector 12"/>
              <p:cNvCxnSpPr>
                <a:stCxn id="36" idx="5"/>
                <a:endCxn id="30" idx="1"/>
              </p:cNvCxnSpPr>
              <p:nvPr/>
            </p:nvCxnSpPr>
            <p:spPr>
              <a:xfrm>
                <a:off x="2077906" y="1842560"/>
                <a:ext cx="484367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38" idx="4"/>
                <a:endCxn id="30" idx="0"/>
              </p:cNvCxnSpPr>
              <p:nvPr/>
            </p:nvCxnSpPr>
            <p:spPr>
              <a:xfrm>
                <a:off x="2721594" y="1457925"/>
                <a:ext cx="0" cy="62973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34" idx="3"/>
              </p:cNvCxnSpPr>
              <p:nvPr/>
            </p:nvCxnSpPr>
            <p:spPr>
              <a:xfrm flipH="1">
                <a:off x="2880915" y="1842560"/>
                <a:ext cx="478222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30" idx="4"/>
                <a:endCxn id="29" idx="0"/>
              </p:cNvCxnSpPr>
              <p:nvPr/>
            </p:nvCxnSpPr>
            <p:spPr>
              <a:xfrm>
                <a:off x="2721594" y="2538283"/>
                <a:ext cx="11878" cy="90193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0" idx="5"/>
                <a:endCxn id="26" idx="1"/>
              </p:cNvCxnSpPr>
              <p:nvPr/>
            </p:nvCxnSpPr>
            <p:spPr>
              <a:xfrm>
                <a:off x="2880915" y="2472290"/>
                <a:ext cx="476444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4" idx="3"/>
                <a:endCxn id="26" idx="7"/>
              </p:cNvCxnSpPr>
              <p:nvPr/>
            </p:nvCxnSpPr>
            <p:spPr>
              <a:xfrm flipH="1">
                <a:off x="3676001" y="2472290"/>
                <a:ext cx="436980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6" idx="3"/>
                <a:endCxn id="28" idx="7"/>
              </p:cNvCxnSpPr>
              <p:nvPr/>
            </p:nvCxnSpPr>
            <p:spPr>
              <a:xfrm flipH="1">
                <a:off x="2879137" y="3128721"/>
                <a:ext cx="478222" cy="37781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4" idx="4"/>
                <a:endCxn id="23" idx="0"/>
              </p:cNvCxnSpPr>
              <p:nvPr/>
            </p:nvCxnSpPr>
            <p:spPr>
              <a:xfrm>
                <a:off x="4272302" y="2538283"/>
                <a:ext cx="11878" cy="90161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4" idx="4"/>
                <a:endCxn id="26" idx="0"/>
              </p:cNvCxnSpPr>
              <p:nvPr/>
            </p:nvCxnSpPr>
            <p:spPr>
              <a:xfrm flipH="1">
                <a:off x="3516680" y="1908553"/>
                <a:ext cx="1778" cy="83553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493320" y="1414753"/>
              <a:ext cx="452406" cy="450948"/>
              <a:chOff x="5871432" y="2292778"/>
              <a:chExt cx="452406" cy="45094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871432" y="229309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896965" y="229277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0</a:t>
                </a:r>
              </a:p>
            </p:txBody>
          </p:sp>
        </p:grpSp>
        <p:cxnSp>
          <p:nvCxnSpPr>
            <p:cNvPr id="44" name="Straight Arrow Connector 43"/>
            <p:cNvCxnSpPr>
              <a:stCxn id="41" idx="4"/>
              <a:endCxn id="36" idx="0"/>
            </p:cNvCxnSpPr>
            <p:nvPr/>
          </p:nvCxnSpPr>
          <p:spPr>
            <a:xfrm flipH="1">
              <a:off x="1444855" y="1865701"/>
              <a:ext cx="1273779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4"/>
              <a:endCxn id="39" idx="0"/>
            </p:cNvCxnSpPr>
            <p:nvPr/>
          </p:nvCxnSpPr>
          <p:spPr>
            <a:xfrm flipH="1">
              <a:off x="2261520" y="1865701"/>
              <a:ext cx="457114" cy="57225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4"/>
              <a:endCxn id="34" idx="0"/>
            </p:cNvCxnSpPr>
            <p:nvPr/>
          </p:nvCxnSpPr>
          <p:spPr>
            <a:xfrm>
              <a:off x="2718634" y="1865701"/>
              <a:ext cx="326094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4"/>
              <a:endCxn id="25" idx="0"/>
            </p:cNvCxnSpPr>
            <p:nvPr/>
          </p:nvCxnSpPr>
          <p:spPr>
            <a:xfrm>
              <a:off x="2718634" y="1865701"/>
              <a:ext cx="1093594" cy="165260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017840" y="1348133"/>
            <a:ext cx="2806123" cy="3907389"/>
            <a:chOff x="1219541" y="1414753"/>
            <a:chExt cx="2806123" cy="3907389"/>
          </a:xfrm>
        </p:grpSpPr>
        <p:grpSp>
          <p:nvGrpSpPr>
            <p:cNvPr id="61" name="Group 60"/>
            <p:cNvGrpSpPr/>
            <p:nvPr/>
          </p:nvGrpSpPr>
          <p:grpSpPr>
            <a:xfrm>
              <a:off x="1219541" y="2437952"/>
              <a:ext cx="2806123" cy="2884190"/>
              <a:chOff x="1693271" y="1006977"/>
              <a:chExt cx="2806123" cy="288419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496280" y="1006977"/>
                <a:ext cx="452406" cy="450948"/>
                <a:chOff x="1693271" y="1457605"/>
                <a:chExt cx="452406" cy="45094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2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693271" y="1457605"/>
                <a:ext cx="2052279" cy="450948"/>
                <a:chOff x="1693271" y="1457605"/>
                <a:chExt cx="2052279" cy="450948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693271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1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3293144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2496280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4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94502" y="3440219"/>
                <a:ext cx="452406" cy="450948"/>
                <a:chOff x="1693271" y="1457605"/>
                <a:chExt cx="452406" cy="45094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7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291366" y="2743766"/>
                <a:ext cx="452406" cy="450948"/>
                <a:chOff x="1693271" y="1457605"/>
                <a:chExt cx="452406" cy="45094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6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046988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5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4045210" y="3439899"/>
                <a:ext cx="452406" cy="450948"/>
                <a:chOff x="1693271" y="1457605"/>
                <a:chExt cx="452406" cy="450948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8</a:t>
                  </a:r>
                </a:p>
              </p:txBody>
            </p:sp>
          </p:grpSp>
          <p:cxnSp>
            <p:nvCxnSpPr>
              <p:cNvPr id="76" name="Straight Arrow Connector 75"/>
              <p:cNvCxnSpPr>
                <a:stCxn id="99" idx="5"/>
                <a:endCxn id="93" idx="1"/>
              </p:cNvCxnSpPr>
              <p:nvPr/>
            </p:nvCxnSpPr>
            <p:spPr>
              <a:xfrm>
                <a:off x="2077906" y="1842560"/>
                <a:ext cx="484367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101" idx="4"/>
                <a:endCxn id="93" idx="0"/>
              </p:cNvCxnSpPr>
              <p:nvPr/>
            </p:nvCxnSpPr>
            <p:spPr>
              <a:xfrm>
                <a:off x="2721594" y="1457925"/>
                <a:ext cx="0" cy="62973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97" idx="3"/>
              </p:cNvCxnSpPr>
              <p:nvPr/>
            </p:nvCxnSpPr>
            <p:spPr>
              <a:xfrm flipH="1">
                <a:off x="2880915" y="1842560"/>
                <a:ext cx="478222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93" idx="4"/>
                <a:endCxn id="92" idx="0"/>
              </p:cNvCxnSpPr>
              <p:nvPr/>
            </p:nvCxnSpPr>
            <p:spPr>
              <a:xfrm>
                <a:off x="2721594" y="2538283"/>
                <a:ext cx="11878" cy="90193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93" idx="5"/>
                <a:endCxn id="89" idx="1"/>
              </p:cNvCxnSpPr>
              <p:nvPr/>
            </p:nvCxnSpPr>
            <p:spPr>
              <a:xfrm>
                <a:off x="2880915" y="2472290"/>
                <a:ext cx="476444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87" idx="3"/>
                <a:endCxn id="89" idx="7"/>
              </p:cNvCxnSpPr>
              <p:nvPr/>
            </p:nvCxnSpPr>
            <p:spPr>
              <a:xfrm flipH="1">
                <a:off x="3676001" y="2472290"/>
                <a:ext cx="436980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89" idx="3"/>
                <a:endCxn id="91" idx="7"/>
              </p:cNvCxnSpPr>
              <p:nvPr/>
            </p:nvCxnSpPr>
            <p:spPr>
              <a:xfrm flipH="1">
                <a:off x="2879137" y="3128721"/>
                <a:ext cx="478222" cy="37781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87" idx="4"/>
                <a:endCxn id="86" idx="0"/>
              </p:cNvCxnSpPr>
              <p:nvPr/>
            </p:nvCxnSpPr>
            <p:spPr>
              <a:xfrm>
                <a:off x="4272302" y="2538283"/>
                <a:ext cx="11878" cy="90161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97" idx="4"/>
                <a:endCxn id="89" idx="0"/>
              </p:cNvCxnSpPr>
              <p:nvPr/>
            </p:nvCxnSpPr>
            <p:spPr>
              <a:xfrm flipH="1">
                <a:off x="3516680" y="1908553"/>
                <a:ext cx="1778" cy="83553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493320" y="1414753"/>
              <a:ext cx="452406" cy="450948"/>
              <a:chOff x="5871432" y="2292778"/>
              <a:chExt cx="452406" cy="45094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871432" y="2293098"/>
                <a:ext cx="450628" cy="450628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896965" y="229277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0</a:t>
                </a:r>
              </a:p>
            </p:txBody>
          </p:sp>
        </p:grpSp>
        <p:cxnSp>
          <p:nvCxnSpPr>
            <p:cNvPr id="63" name="Straight Arrow Connector 62"/>
            <p:cNvCxnSpPr>
              <a:stCxn id="67" idx="4"/>
              <a:endCxn id="99" idx="0"/>
            </p:cNvCxnSpPr>
            <p:nvPr/>
          </p:nvCxnSpPr>
          <p:spPr>
            <a:xfrm flipH="1">
              <a:off x="1444855" y="1865701"/>
              <a:ext cx="1273779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7" idx="4"/>
              <a:endCxn id="102" idx="0"/>
            </p:cNvCxnSpPr>
            <p:nvPr/>
          </p:nvCxnSpPr>
          <p:spPr>
            <a:xfrm flipH="1">
              <a:off x="2261520" y="1865701"/>
              <a:ext cx="457114" cy="57225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7" idx="4"/>
              <a:endCxn id="97" idx="0"/>
            </p:cNvCxnSpPr>
            <p:nvPr/>
          </p:nvCxnSpPr>
          <p:spPr>
            <a:xfrm>
              <a:off x="2718634" y="1865701"/>
              <a:ext cx="326094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7" idx="4"/>
              <a:endCxn id="88" idx="0"/>
            </p:cNvCxnSpPr>
            <p:nvPr/>
          </p:nvCxnSpPr>
          <p:spPr>
            <a:xfrm>
              <a:off x="2718634" y="1865701"/>
              <a:ext cx="1093594" cy="165260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Can 102"/>
          <p:cNvSpPr/>
          <p:nvPr/>
        </p:nvSpPr>
        <p:spPr>
          <a:xfrm>
            <a:off x="3621541" y="1309679"/>
            <a:ext cx="2022420" cy="81557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917498" y="282228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73028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132005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755310" y="1570942"/>
            <a:ext cx="452406" cy="450948"/>
            <a:chOff x="3955980" y="2555998"/>
            <a:chExt cx="452406" cy="450948"/>
          </a:xfrm>
        </p:grpSpPr>
        <p:sp>
          <p:nvSpPr>
            <p:cNvPr id="110" name="Oval 109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15596" y="1570942"/>
            <a:ext cx="452406" cy="450948"/>
            <a:chOff x="3955980" y="2555998"/>
            <a:chExt cx="452406" cy="450948"/>
          </a:xfrm>
        </p:grpSpPr>
        <p:sp>
          <p:nvSpPr>
            <p:cNvPr id="114" name="Oval 113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75882" y="1570942"/>
            <a:ext cx="452406" cy="450948"/>
            <a:chOff x="3955980" y="2555998"/>
            <a:chExt cx="452406" cy="450948"/>
          </a:xfrm>
        </p:grpSpPr>
        <p:sp>
          <p:nvSpPr>
            <p:cNvPr id="117" name="Oval 116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5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60461" y="4182536"/>
            <a:ext cx="8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Roman"/>
                <a:cs typeface="Times Roman"/>
              </a:rPr>
              <a:t>W</a:t>
            </a:r>
            <a:r>
              <a:rPr lang="en-US" sz="3600" b="1" i="1" baseline="-25000" dirty="0">
                <a:latin typeface="Times Roman"/>
                <a:cs typeface="Times Roman"/>
              </a:rPr>
              <a:t>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882585" y="4108121"/>
            <a:ext cx="10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Roman"/>
                <a:cs typeface="Times Roman"/>
              </a:rPr>
              <a:t>W</a:t>
            </a:r>
            <a:r>
              <a:rPr lang="en-US" sz="3600" b="1" i="1" baseline="-25000" dirty="0" smtClean="0">
                <a:latin typeface="Times Roman"/>
                <a:cs typeface="Times Roman"/>
              </a:rPr>
              <a:t>t+1</a:t>
            </a:r>
            <a:endParaRPr lang="en-US" sz="3600" b="1" i="1" baseline="-25000" dirty="0">
              <a:latin typeface="Times Roman"/>
              <a:cs typeface="Times Roman"/>
            </a:endParaRPr>
          </a:p>
        </p:txBody>
      </p:sp>
      <p:cxnSp>
        <p:nvCxnSpPr>
          <p:cNvPr id="109" name="Curved Connector 108"/>
          <p:cNvCxnSpPr>
            <a:stCxn id="110" idx="4"/>
            <a:endCxn id="93" idx="2"/>
          </p:cNvCxnSpPr>
          <p:nvPr/>
        </p:nvCxnSpPr>
        <p:spPr>
          <a:xfrm rot="16200000" flipH="1">
            <a:off x="4573019" y="1429494"/>
            <a:ext cx="1655434" cy="2840225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1" name="Curved Connector 120"/>
          <p:cNvCxnSpPr>
            <a:stCxn id="114" idx="4"/>
            <a:endCxn id="97" idx="2"/>
          </p:cNvCxnSpPr>
          <p:nvPr/>
        </p:nvCxnSpPr>
        <p:spPr>
          <a:xfrm rot="16200000" flipH="1">
            <a:off x="5616459" y="1046340"/>
            <a:ext cx="1025704" cy="297680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Curved Connector 121"/>
          <p:cNvCxnSpPr>
            <a:stCxn id="117" idx="4"/>
            <a:endCxn id="87" idx="1"/>
          </p:cNvCxnSpPr>
          <p:nvPr/>
        </p:nvCxnSpPr>
        <p:spPr>
          <a:xfrm rot="16200000" flipH="1">
            <a:off x="6121317" y="1201769"/>
            <a:ext cx="1496113" cy="3136354"/>
          </a:xfrm>
          <a:prstGeom prst="curvedConnector3">
            <a:avLst>
              <a:gd name="adj1" fmla="val 1960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2913959" y="2434460"/>
            <a:ext cx="162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cost = 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394482" y="29760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Mat. cost   + </a:t>
            </a:r>
          </a:p>
        </p:txBody>
      </p:sp>
    </p:spTree>
    <p:extLst>
      <p:ext uri="{BB962C8B-B14F-4D97-AF65-F5344CB8AC3E}">
        <p14:creationId xmlns:p14="http://schemas.microsoft.com/office/powerpoint/2010/main" val="9653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xmlns:p14="http://schemas.microsoft.com/office/powerpoint/2010/main" spd="slow" advTm="37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Materialization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24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34928" y="1348133"/>
            <a:ext cx="2806123" cy="3907389"/>
            <a:chOff x="1219541" y="1414753"/>
            <a:chExt cx="2806123" cy="3907389"/>
          </a:xfrm>
        </p:grpSpPr>
        <p:grpSp>
          <p:nvGrpSpPr>
            <p:cNvPr id="5" name="Group 4"/>
            <p:cNvGrpSpPr/>
            <p:nvPr/>
          </p:nvGrpSpPr>
          <p:grpSpPr>
            <a:xfrm>
              <a:off x="1219541" y="2437952"/>
              <a:ext cx="2806123" cy="2884190"/>
              <a:chOff x="1693271" y="1006977"/>
              <a:chExt cx="2806123" cy="288419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496280" y="1006977"/>
                <a:ext cx="452406" cy="450948"/>
                <a:chOff x="1693271" y="1457605"/>
                <a:chExt cx="452406" cy="450948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2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1693271" y="1457605"/>
                <a:ext cx="2052279" cy="450948"/>
                <a:chOff x="1693271" y="1457605"/>
                <a:chExt cx="2052279" cy="450948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1693271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1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293144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8" name="Group 7"/>
              <p:cNvGrpSpPr/>
              <p:nvPr/>
            </p:nvGrpSpPr>
            <p:grpSpPr>
              <a:xfrm>
                <a:off x="2496280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4</a:t>
                  </a:r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494502" y="3440219"/>
                <a:ext cx="452406" cy="450948"/>
                <a:chOff x="1693271" y="1457605"/>
                <a:chExt cx="452406" cy="450948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7</a:t>
                  </a: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3291366" y="2743766"/>
                <a:ext cx="452406" cy="450948"/>
                <a:chOff x="1693271" y="1457605"/>
                <a:chExt cx="452406" cy="450948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6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046988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5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045210" y="3439899"/>
                <a:ext cx="452406" cy="450948"/>
                <a:chOff x="1693271" y="1457605"/>
                <a:chExt cx="452406" cy="450948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8</a:t>
                  </a:r>
                </a:p>
              </p:txBody>
            </p:sp>
          </p:grpSp>
          <p:cxnSp>
            <p:nvCxnSpPr>
              <p:cNvPr id="13" name="Straight Arrow Connector 12"/>
              <p:cNvCxnSpPr>
                <a:stCxn id="36" idx="5"/>
                <a:endCxn id="30" idx="1"/>
              </p:cNvCxnSpPr>
              <p:nvPr/>
            </p:nvCxnSpPr>
            <p:spPr>
              <a:xfrm>
                <a:off x="2077906" y="1842560"/>
                <a:ext cx="484367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38" idx="4"/>
                <a:endCxn id="30" idx="0"/>
              </p:cNvCxnSpPr>
              <p:nvPr/>
            </p:nvCxnSpPr>
            <p:spPr>
              <a:xfrm>
                <a:off x="2721594" y="1457925"/>
                <a:ext cx="0" cy="62973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34" idx="3"/>
              </p:cNvCxnSpPr>
              <p:nvPr/>
            </p:nvCxnSpPr>
            <p:spPr>
              <a:xfrm flipH="1">
                <a:off x="2880915" y="1842560"/>
                <a:ext cx="478222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30" idx="4"/>
                <a:endCxn id="29" idx="0"/>
              </p:cNvCxnSpPr>
              <p:nvPr/>
            </p:nvCxnSpPr>
            <p:spPr>
              <a:xfrm>
                <a:off x="2721594" y="2538283"/>
                <a:ext cx="11878" cy="90193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0" idx="5"/>
                <a:endCxn id="26" idx="1"/>
              </p:cNvCxnSpPr>
              <p:nvPr/>
            </p:nvCxnSpPr>
            <p:spPr>
              <a:xfrm>
                <a:off x="2880915" y="2472290"/>
                <a:ext cx="476444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24" idx="3"/>
                <a:endCxn id="26" idx="7"/>
              </p:cNvCxnSpPr>
              <p:nvPr/>
            </p:nvCxnSpPr>
            <p:spPr>
              <a:xfrm flipH="1">
                <a:off x="3676001" y="2472290"/>
                <a:ext cx="436980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6" idx="3"/>
                <a:endCxn id="28" idx="7"/>
              </p:cNvCxnSpPr>
              <p:nvPr/>
            </p:nvCxnSpPr>
            <p:spPr>
              <a:xfrm flipH="1">
                <a:off x="2879137" y="3128721"/>
                <a:ext cx="478222" cy="37781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24" idx="4"/>
                <a:endCxn id="23" idx="0"/>
              </p:cNvCxnSpPr>
              <p:nvPr/>
            </p:nvCxnSpPr>
            <p:spPr>
              <a:xfrm>
                <a:off x="4272302" y="2538283"/>
                <a:ext cx="11878" cy="90161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4" idx="4"/>
                <a:endCxn id="26" idx="0"/>
              </p:cNvCxnSpPr>
              <p:nvPr/>
            </p:nvCxnSpPr>
            <p:spPr>
              <a:xfrm flipH="1">
                <a:off x="3516680" y="1908553"/>
                <a:ext cx="1778" cy="83553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2493320" y="1414753"/>
              <a:ext cx="452406" cy="450948"/>
              <a:chOff x="5871432" y="2292778"/>
              <a:chExt cx="452406" cy="45094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871432" y="2293098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896965" y="229277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0</a:t>
                </a:r>
              </a:p>
            </p:txBody>
          </p:sp>
        </p:grpSp>
        <p:cxnSp>
          <p:nvCxnSpPr>
            <p:cNvPr id="44" name="Straight Arrow Connector 43"/>
            <p:cNvCxnSpPr>
              <a:stCxn id="41" idx="4"/>
              <a:endCxn id="36" idx="0"/>
            </p:cNvCxnSpPr>
            <p:nvPr/>
          </p:nvCxnSpPr>
          <p:spPr>
            <a:xfrm flipH="1">
              <a:off x="1444855" y="1865701"/>
              <a:ext cx="1273779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4"/>
              <a:endCxn id="39" idx="0"/>
            </p:cNvCxnSpPr>
            <p:nvPr/>
          </p:nvCxnSpPr>
          <p:spPr>
            <a:xfrm flipH="1">
              <a:off x="2261520" y="1865701"/>
              <a:ext cx="457114" cy="57225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41" idx="4"/>
              <a:endCxn id="34" idx="0"/>
            </p:cNvCxnSpPr>
            <p:nvPr/>
          </p:nvCxnSpPr>
          <p:spPr>
            <a:xfrm>
              <a:off x="2718634" y="1865701"/>
              <a:ext cx="326094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4"/>
              <a:endCxn id="25" idx="0"/>
            </p:cNvCxnSpPr>
            <p:nvPr/>
          </p:nvCxnSpPr>
          <p:spPr>
            <a:xfrm>
              <a:off x="2718634" y="1865701"/>
              <a:ext cx="1093594" cy="165260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017840" y="1348133"/>
            <a:ext cx="2806123" cy="3907389"/>
            <a:chOff x="1219541" y="1414753"/>
            <a:chExt cx="2806123" cy="3907389"/>
          </a:xfrm>
        </p:grpSpPr>
        <p:grpSp>
          <p:nvGrpSpPr>
            <p:cNvPr id="61" name="Group 60"/>
            <p:cNvGrpSpPr/>
            <p:nvPr/>
          </p:nvGrpSpPr>
          <p:grpSpPr>
            <a:xfrm>
              <a:off x="1219541" y="2437952"/>
              <a:ext cx="2806123" cy="2884190"/>
              <a:chOff x="1693271" y="1006977"/>
              <a:chExt cx="2806123" cy="288419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2496280" y="1006977"/>
                <a:ext cx="452406" cy="450948"/>
                <a:chOff x="1693271" y="1457605"/>
                <a:chExt cx="452406" cy="450948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rgbClr val="7F7F7F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2</a:t>
                  </a: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693271" y="1457605"/>
                <a:ext cx="2052279" cy="450948"/>
                <a:chOff x="1693271" y="1457605"/>
                <a:chExt cx="2052279" cy="450948"/>
              </a:xfrm>
            </p:grpSpPr>
            <p:grpSp>
              <p:nvGrpSpPr>
                <p:cNvPr id="95" name="Group 94"/>
                <p:cNvGrpSpPr/>
                <p:nvPr/>
              </p:nvGrpSpPr>
              <p:grpSpPr>
                <a:xfrm>
                  <a:off x="1693271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9" name="Oval 98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rgbClr val="7F7F7F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 smtClean="0">
                        <a:latin typeface="Times Roman"/>
                        <a:cs typeface="Times Roman"/>
                      </a:rPr>
                      <a:t>1</a:t>
                    </a:r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</p:grpSp>
            <p:grpSp>
              <p:nvGrpSpPr>
                <p:cNvPr id="96" name="Group 95"/>
                <p:cNvGrpSpPr/>
                <p:nvPr/>
              </p:nvGrpSpPr>
              <p:grpSpPr>
                <a:xfrm>
                  <a:off x="3293144" y="1457605"/>
                  <a:ext cx="452406" cy="450948"/>
                  <a:chOff x="1693271" y="1457605"/>
                  <a:chExt cx="452406" cy="450948"/>
                </a:xfrm>
              </p:grpSpPr>
              <p:sp>
                <p:nvSpPr>
                  <p:cNvPr id="97" name="Oval 96"/>
                  <p:cNvSpPr/>
                  <p:nvPr/>
                </p:nvSpPr>
                <p:spPr>
                  <a:xfrm>
                    <a:off x="1693271" y="1457925"/>
                    <a:ext cx="450628" cy="450628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i="1" baseline="-25000" dirty="0">
                      <a:latin typeface="Times Roman"/>
                      <a:cs typeface="Times Roman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718804" y="1457605"/>
                    <a:ext cx="4268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en-US" i="1" dirty="0" smtClean="0">
                        <a:latin typeface="Times Roman"/>
                        <a:cs typeface="Times Roman"/>
                      </a:rPr>
                      <a:t>n</a:t>
                    </a:r>
                    <a:r>
                      <a:rPr lang="en-US" i="1" baseline="-25000" dirty="0">
                        <a:latin typeface="Times Roman"/>
                        <a:cs typeface="Times Roman"/>
                      </a:rPr>
                      <a:t>3</a:t>
                    </a:r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2496280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4</a:t>
                  </a:r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2494502" y="3440219"/>
                <a:ext cx="452406" cy="450948"/>
                <a:chOff x="1693271" y="1457605"/>
                <a:chExt cx="452406" cy="450948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7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3291366" y="2743766"/>
                <a:ext cx="452406" cy="450948"/>
                <a:chOff x="1693271" y="1457605"/>
                <a:chExt cx="452406" cy="450948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6</a:t>
                  </a:r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4046988" y="2087335"/>
                <a:ext cx="452406" cy="450948"/>
                <a:chOff x="1693271" y="1457605"/>
                <a:chExt cx="452406" cy="450948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5</a:t>
                  </a:r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4045210" y="3439899"/>
                <a:ext cx="452406" cy="450948"/>
                <a:chOff x="1693271" y="1457605"/>
                <a:chExt cx="452406" cy="450948"/>
              </a:xfrm>
            </p:grpSpPr>
            <p:sp>
              <p:nvSpPr>
                <p:cNvPr id="85" name="Oval 8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8</a:t>
                  </a:r>
                </a:p>
              </p:txBody>
            </p:sp>
          </p:grpSp>
          <p:cxnSp>
            <p:nvCxnSpPr>
              <p:cNvPr id="76" name="Straight Arrow Connector 75"/>
              <p:cNvCxnSpPr>
                <a:stCxn id="99" idx="5"/>
                <a:endCxn id="93" idx="1"/>
              </p:cNvCxnSpPr>
              <p:nvPr/>
            </p:nvCxnSpPr>
            <p:spPr>
              <a:xfrm>
                <a:off x="2077906" y="1842560"/>
                <a:ext cx="484367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>
                <a:stCxn id="101" idx="4"/>
                <a:endCxn id="93" idx="0"/>
              </p:cNvCxnSpPr>
              <p:nvPr/>
            </p:nvCxnSpPr>
            <p:spPr>
              <a:xfrm>
                <a:off x="2721594" y="1457925"/>
                <a:ext cx="0" cy="62973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>
                <a:stCxn id="97" idx="3"/>
              </p:cNvCxnSpPr>
              <p:nvPr/>
            </p:nvCxnSpPr>
            <p:spPr>
              <a:xfrm flipH="1">
                <a:off x="2880915" y="1842560"/>
                <a:ext cx="478222" cy="311088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93" idx="4"/>
                <a:endCxn id="92" idx="0"/>
              </p:cNvCxnSpPr>
              <p:nvPr/>
            </p:nvCxnSpPr>
            <p:spPr>
              <a:xfrm>
                <a:off x="2721594" y="2538283"/>
                <a:ext cx="11878" cy="90193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93" idx="5"/>
                <a:endCxn id="89" idx="1"/>
              </p:cNvCxnSpPr>
              <p:nvPr/>
            </p:nvCxnSpPr>
            <p:spPr>
              <a:xfrm>
                <a:off x="2880915" y="2472290"/>
                <a:ext cx="476444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87" idx="3"/>
                <a:endCxn id="89" idx="7"/>
              </p:cNvCxnSpPr>
              <p:nvPr/>
            </p:nvCxnSpPr>
            <p:spPr>
              <a:xfrm flipH="1">
                <a:off x="3676001" y="2472290"/>
                <a:ext cx="436980" cy="337789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89" idx="3"/>
                <a:endCxn id="91" idx="7"/>
              </p:cNvCxnSpPr>
              <p:nvPr/>
            </p:nvCxnSpPr>
            <p:spPr>
              <a:xfrm flipH="1">
                <a:off x="2879137" y="3128721"/>
                <a:ext cx="478222" cy="377811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87" idx="4"/>
                <a:endCxn id="86" idx="0"/>
              </p:cNvCxnSpPr>
              <p:nvPr/>
            </p:nvCxnSpPr>
            <p:spPr>
              <a:xfrm>
                <a:off x="4272302" y="2538283"/>
                <a:ext cx="11878" cy="901616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97" idx="4"/>
                <a:endCxn id="89" idx="0"/>
              </p:cNvCxnSpPr>
              <p:nvPr/>
            </p:nvCxnSpPr>
            <p:spPr>
              <a:xfrm flipH="1">
                <a:off x="3516680" y="1908553"/>
                <a:ext cx="1778" cy="835533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2493320" y="1414753"/>
              <a:ext cx="452406" cy="450948"/>
              <a:chOff x="5871432" y="2292778"/>
              <a:chExt cx="452406" cy="450948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871432" y="2293098"/>
                <a:ext cx="450628" cy="45062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rgbClr val="7F7F7F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896965" y="2292778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0</a:t>
                </a:r>
              </a:p>
            </p:txBody>
          </p:sp>
        </p:grpSp>
        <p:cxnSp>
          <p:nvCxnSpPr>
            <p:cNvPr id="63" name="Straight Arrow Connector 62"/>
            <p:cNvCxnSpPr>
              <a:stCxn id="67" idx="4"/>
              <a:endCxn id="99" idx="0"/>
            </p:cNvCxnSpPr>
            <p:nvPr/>
          </p:nvCxnSpPr>
          <p:spPr>
            <a:xfrm flipH="1">
              <a:off x="1444855" y="1865701"/>
              <a:ext cx="1273779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7" idx="4"/>
              <a:endCxn id="102" idx="0"/>
            </p:cNvCxnSpPr>
            <p:nvPr/>
          </p:nvCxnSpPr>
          <p:spPr>
            <a:xfrm flipH="1">
              <a:off x="2261520" y="1865701"/>
              <a:ext cx="457114" cy="57225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7" idx="4"/>
              <a:endCxn id="97" idx="0"/>
            </p:cNvCxnSpPr>
            <p:nvPr/>
          </p:nvCxnSpPr>
          <p:spPr>
            <a:xfrm>
              <a:off x="2718634" y="1865701"/>
              <a:ext cx="326094" cy="10231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7" idx="4"/>
              <a:endCxn id="88" idx="0"/>
            </p:cNvCxnSpPr>
            <p:nvPr/>
          </p:nvCxnSpPr>
          <p:spPr>
            <a:xfrm>
              <a:off x="2718634" y="1865701"/>
              <a:ext cx="1093594" cy="165260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3" name="Can 102"/>
          <p:cNvSpPr/>
          <p:nvPr/>
        </p:nvSpPr>
        <p:spPr>
          <a:xfrm>
            <a:off x="3621541" y="1309679"/>
            <a:ext cx="2022420" cy="815571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917498" y="282228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73028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132005" y="3452010"/>
            <a:ext cx="450628" cy="450628"/>
          </a:xfrm>
          <a:prstGeom prst="ellipse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 baseline="-25000" dirty="0">
              <a:latin typeface="Times Roman"/>
              <a:cs typeface="Times Roman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3755310" y="1570942"/>
            <a:ext cx="452406" cy="450948"/>
            <a:chOff x="3955980" y="2555998"/>
            <a:chExt cx="452406" cy="450948"/>
          </a:xfrm>
        </p:grpSpPr>
        <p:sp>
          <p:nvSpPr>
            <p:cNvPr id="110" name="Oval 109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4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15596" y="1570942"/>
            <a:ext cx="452406" cy="450948"/>
            <a:chOff x="3955980" y="2555998"/>
            <a:chExt cx="452406" cy="450948"/>
          </a:xfrm>
        </p:grpSpPr>
        <p:sp>
          <p:nvSpPr>
            <p:cNvPr id="114" name="Oval 113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3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75882" y="1570942"/>
            <a:ext cx="452406" cy="450948"/>
            <a:chOff x="3955980" y="2555998"/>
            <a:chExt cx="452406" cy="450948"/>
          </a:xfrm>
        </p:grpSpPr>
        <p:sp>
          <p:nvSpPr>
            <p:cNvPr id="117" name="Oval 116"/>
            <p:cNvSpPr/>
            <p:nvPr/>
          </p:nvSpPr>
          <p:spPr>
            <a:xfrm>
              <a:off x="3955980" y="2556318"/>
              <a:ext cx="450628" cy="450628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 baseline="-25000" dirty="0">
                <a:latin typeface="Times Roman"/>
                <a:cs typeface="Times Roman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981513" y="2555998"/>
              <a:ext cx="4268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i="1" dirty="0" smtClean="0">
                  <a:latin typeface="Times Roman"/>
                  <a:cs typeface="Times Roman"/>
                </a:rPr>
                <a:t>n</a:t>
              </a:r>
              <a:r>
                <a:rPr lang="en-US" i="1" baseline="-25000" dirty="0">
                  <a:latin typeface="Times Roman"/>
                  <a:cs typeface="Times Roman"/>
                </a:rPr>
                <a:t>5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360461" y="4182536"/>
            <a:ext cx="87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Roman"/>
                <a:cs typeface="Times Roman"/>
              </a:rPr>
              <a:t>W</a:t>
            </a:r>
            <a:r>
              <a:rPr lang="en-US" sz="3600" b="1" i="1" baseline="-25000" dirty="0">
                <a:latin typeface="Times Roman"/>
                <a:cs typeface="Times Roman"/>
              </a:rPr>
              <a:t>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882585" y="4108121"/>
            <a:ext cx="103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Times Roman"/>
                <a:cs typeface="Times Roman"/>
              </a:rPr>
              <a:t>W</a:t>
            </a:r>
            <a:r>
              <a:rPr lang="en-US" sz="3600" b="1" i="1" baseline="-25000" dirty="0" smtClean="0">
                <a:latin typeface="Times Roman"/>
                <a:cs typeface="Times Roman"/>
              </a:rPr>
              <a:t>t+1</a:t>
            </a:r>
            <a:endParaRPr lang="en-US" sz="3600" b="1" i="1" baseline="-25000" dirty="0">
              <a:latin typeface="Times Roman"/>
              <a:cs typeface="Times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913959" y="2434460"/>
            <a:ext cx="1626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Total cost = 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394482" y="29760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Mat. cost   +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94482" y="3646456"/>
            <a:ext cx="2260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Optimal runtime</a:t>
            </a:r>
          </a:p>
          <a:p>
            <a:r>
              <a:rPr lang="en-US" sz="2400" dirty="0" smtClean="0"/>
              <a:t>from reuse</a:t>
            </a:r>
          </a:p>
        </p:txBody>
      </p:sp>
    </p:spTree>
    <p:extLst>
      <p:ext uri="{BB962C8B-B14F-4D97-AF65-F5344CB8AC3E}">
        <p14:creationId xmlns:p14="http://schemas.microsoft.com/office/powerpoint/2010/main" val="18997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21"/>
    </mc:Choice>
    <mc:Fallback xmlns="">
      <p:transition xmlns:p14="http://schemas.microsoft.com/office/powerpoint/2010/main" spd="slow" advTm="142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Materialization Plan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7360" y="1274646"/>
            <a:ext cx="748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 cost   =   mat</a:t>
            </a:r>
            <a:r>
              <a:rPr lang="en-US" sz="2400" dirty="0"/>
              <a:t>. cost  </a:t>
            </a:r>
            <a:r>
              <a:rPr lang="en-US" sz="2400" dirty="0" smtClean="0"/>
              <a:t>  +    reduced runtime from reuse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719885" y="2046769"/>
            <a:ext cx="1049865" cy="534066"/>
            <a:chOff x="2674296" y="1992250"/>
            <a:chExt cx="1049865" cy="534066"/>
          </a:xfrm>
        </p:grpSpPr>
        <p:sp>
          <p:nvSpPr>
            <p:cNvPr id="7" name="Left Brace 6"/>
            <p:cNvSpPr/>
            <p:nvPr/>
          </p:nvSpPr>
          <p:spPr>
            <a:xfrm rot="16200000">
              <a:off x="3085301" y="1581245"/>
              <a:ext cx="227855" cy="1049865"/>
            </a:xfrm>
            <a:prstGeom prst="leftBrace">
              <a:avLst>
                <a:gd name="adj1" fmla="val 40490"/>
                <a:gd name="adj2" fmla="val 5000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6035" y="2156984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504D"/>
                  </a:solidFill>
                </a:rPr>
                <a:t>penalty</a:t>
              </a:r>
              <a:endParaRPr lang="en-US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51489" y="2023298"/>
            <a:ext cx="3441959" cy="588043"/>
            <a:chOff x="4551268" y="1966134"/>
            <a:chExt cx="3441959" cy="588043"/>
          </a:xfrm>
        </p:grpSpPr>
        <p:sp>
          <p:nvSpPr>
            <p:cNvPr id="8" name="Left Brace 7"/>
            <p:cNvSpPr/>
            <p:nvPr/>
          </p:nvSpPr>
          <p:spPr>
            <a:xfrm rot="16200000">
              <a:off x="6157021" y="360381"/>
              <a:ext cx="230453" cy="3441959"/>
            </a:xfrm>
            <a:prstGeom prst="leftBrace">
              <a:avLst>
                <a:gd name="adj1" fmla="val 40490"/>
                <a:gd name="adj2" fmla="val 50000"/>
              </a:avLst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70356" y="2184845"/>
              <a:ext cx="8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benefit</a:t>
              </a:r>
              <a:endParaRPr lang="en-US" dirty="0" smtClean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32016" y="4486545"/>
            <a:ext cx="6079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Times Roman"/>
                <a:cs typeface="Times Roman"/>
              </a:rPr>
              <a:t>NP-hard even if</a:t>
            </a:r>
            <a:r>
              <a:rPr lang="en-US" sz="3600" b="1" i="1" dirty="0" smtClean="0">
                <a:solidFill>
                  <a:srgbClr val="800000"/>
                </a:solidFill>
                <a:latin typeface="Times Roman"/>
                <a:cs typeface="Times Roman"/>
              </a:rPr>
              <a:t> W</a:t>
            </a:r>
            <a:r>
              <a:rPr lang="en-US" sz="3600" b="1" i="1" baseline="-25000" dirty="0" smtClean="0">
                <a:solidFill>
                  <a:srgbClr val="800000"/>
                </a:solidFill>
                <a:latin typeface="Times Roman"/>
                <a:cs typeface="Times Roman"/>
              </a:rPr>
              <a:t>t </a:t>
            </a:r>
            <a:r>
              <a:rPr lang="en-US" sz="3600" b="1" i="1" dirty="0" smtClean="0">
                <a:solidFill>
                  <a:srgbClr val="800000"/>
                </a:solidFill>
                <a:latin typeface="Times Roman"/>
                <a:cs typeface="Times Roman"/>
              </a:rPr>
              <a:t>=W</a:t>
            </a:r>
            <a:r>
              <a:rPr lang="en-US" sz="3600" b="1" i="1" baseline="-25000" dirty="0" smtClean="0">
                <a:solidFill>
                  <a:srgbClr val="800000"/>
                </a:solidFill>
                <a:latin typeface="Times Roman"/>
                <a:cs typeface="Times Roman"/>
              </a:rPr>
              <a:t>t+1 </a:t>
            </a:r>
            <a:endParaRPr lang="en-US" sz="3600" b="1" i="1" baseline="-25000" dirty="0">
              <a:solidFill>
                <a:srgbClr val="800000"/>
              </a:solidFill>
              <a:latin typeface="Times Roman"/>
              <a:cs typeface="Times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081" y="5231898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Proof in Technical Report at </a:t>
            </a:r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</a:t>
            </a:r>
            <a:r>
              <a:rPr lang="en-US" dirty="0" err="1"/>
              <a:t>pdf</a:t>
            </a:r>
            <a:r>
              <a:rPr lang="en-US" dirty="0"/>
              <a:t>/1812.05762.</a:t>
            </a:r>
            <a:r>
              <a:rPr lang="en-US" dirty="0" smtClean="0"/>
              <a:t>pdf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442126" y="2736287"/>
            <a:ext cx="3321695" cy="1676967"/>
            <a:chOff x="2442126" y="2736287"/>
            <a:chExt cx="3321695" cy="1676967"/>
          </a:xfrm>
        </p:grpSpPr>
        <p:grpSp>
          <p:nvGrpSpPr>
            <p:cNvPr id="31" name="Group 30"/>
            <p:cNvGrpSpPr/>
            <p:nvPr/>
          </p:nvGrpSpPr>
          <p:grpSpPr>
            <a:xfrm>
              <a:off x="3380179" y="2736287"/>
              <a:ext cx="2383642" cy="1676967"/>
              <a:chOff x="3415973" y="2565919"/>
              <a:chExt cx="2383642" cy="167696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V="1">
                <a:off x="3415973" y="2565919"/>
                <a:ext cx="0" cy="1676967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415973" y="4242886"/>
                <a:ext cx="2383642" cy="0"/>
              </a:xfrm>
              <a:prstGeom prst="straightConnector1">
                <a:avLst/>
              </a:prstGeom>
              <a:ln>
                <a:tailEnd type="arrow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442126" y="3379616"/>
              <a:ext cx="734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Cost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80179" y="3004634"/>
            <a:ext cx="2009805" cy="1408622"/>
            <a:chOff x="3380179" y="3004634"/>
            <a:chExt cx="2009805" cy="140862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380179" y="3004634"/>
              <a:ext cx="2009805" cy="1408622"/>
            </a:xfrm>
            <a:prstGeom prst="line">
              <a:avLst/>
            </a:prstGeom>
            <a:ln w="57150" cmpd="sng"/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080239" y="3841281"/>
              <a:ext cx="794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Mat.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80179" y="2726781"/>
            <a:ext cx="2009805" cy="1686473"/>
            <a:chOff x="3380179" y="2726781"/>
            <a:chExt cx="2009805" cy="168647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380179" y="3004634"/>
              <a:ext cx="2009805" cy="1408620"/>
            </a:xfrm>
            <a:prstGeom prst="line">
              <a:avLst/>
            </a:prstGeom>
            <a:ln w="57150" cmpd="sng"/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463037" y="2726781"/>
              <a:ext cx="1765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1"/>
                  </a:solidFill>
                </a:rPr>
                <a:t>Redundancy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08380" y="2693358"/>
            <a:ext cx="2314990" cy="1833505"/>
            <a:chOff x="1308380" y="2693358"/>
            <a:chExt cx="2314990" cy="1833505"/>
          </a:xfrm>
        </p:grpSpPr>
        <p:sp>
          <p:nvSpPr>
            <p:cNvPr id="26" name="Oval 25"/>
            <p:cNvSpPr/>
            <p:nvPr/>
          </p:nvSpPr>
          <p:spPr>
            <a:xfrm>
              <a:off x="3156514" y="2693358"/>
              <a:ext cx="466856" cy="1833505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08380" y="2766204"/>
              <a:ext cx="1853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Mat. nothing</a:t>
              </a:r>
              <a:endParaRPr lang="en-US" sz="24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156556" y="2704138"/>
            <a:ext cx="2755501" cy="1833505"/>
            <a:chOff x="5156556" y="2704138"/>
            <a:chExt cx="2755501" cy="1833505"/>
          </a:xfrm>
        </p:grpSpPr>
        <p:sp>
          <p:nvSpPr>
            <p:cNvPr id="29" name="TextBox 28"/>
            <p:cNvSpPr txBox="1"/>
            <p:nvPr/>
          </p:nvSpPr>
          <p:spPr>
            <a:xfrm>
              <a:off x="5647983" y="2766204"/>
              <a:ext cx="2264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/>
                <a:t>Mat. everything</a:t>
              </a:r>
              <a:endParaRPr lang="en-US" sz="2400" b="1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156556" y="2704138"/>
              <a:ext cx="466856" cy="1833505"/>
            </a:xfrm>
            <a:prstGeom prst="ellipse">
              <a:avLst/>
            </a:prstGeom>
            <a:noFill/>
            <a:ln w="38100" cmpd="sng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462284" y="1579862"/>
            <a:ext cx="1492366" cy="46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time 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89984" y="1585104"/>
            <a:ext cx="2013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 time t + 1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6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9"/>
    </mc:Choice>
    <mc:Fallback xmlns="">
      <p:transition xmlns:p14="http://schemas.microsoft.com/office/powerpoint/2010/main" spd="slow" advTm="6513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3130110" y="1480000"/>
            <a:ext cx="3500071" cy="2170000"/>
          </a:xfrm>
          <a:custGeom>
            <a:avLst/>
            <a:gdLst>
              <a:gd name="connsiteX0" fmla="*/ 1040028 w 3560097"/>
              <a:gd name="connsiteY0" fmla="*/ 2120000 h 2170000"/>
              <a:gd name="connsiteX1" fmla="*/ 1910052 w 3560097"/>
              <a:gd name="connsiteY1" fmla="*/ 1790000 h 2170000"/>
              <a:gd name="connsiteX2" fmla="*/ 3070084 w 3560097"/>
              <a:gd name="connsiteY2" fmla="*/ 2170000 h 2170000"/>
              <a:gd name="connsiteX3" fmla="*/ 3560097 w 3560097"/>
              <a:gd name="connsiteY3" fmla="*/ 1200000 h 2170000"/>
              <a:gd name="connsiteX4" fmla="*/ 1340037 w 3560097"/>
              <a:gd name="connsiteY4" fmla="*/ 0 h 2170000"/>
              <a:gd name="connsiteX5" fmla="*/ 0 w 3560097"/>
              <a:gd name="connsiteY5" fmla="*/ 1010000 h 2170000"/>
              <a:gd name="connsiteX6" fmla="*/ 1040028 w 3560097"/>
              <a:gd name="connsiteY6" fmla="*/ 2120000 h 21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0097" h="2170000">
                <a:moveTo>
                  <a:pt x="1040028" y="2120000"/>
                </a:moveTo>
                <a:lnTo>
                  <a:pt x="1910052" y="1790000"/>
                </a:lnTo>
                <a:lnTo>
                  <a:pt x="3070084" y="2170000"/>
                </a:lnTo>
                <a:lnTo>
                  <a:pt x="3560097" y="1200000"/>
                </a:lnTo>
                <a:lnTo>
                  <a:pt x="1340037" y="0"/>
                </a:lnTo>
                <a:lnTo>
                  <a:pt x="0" y="1010000"/>
                </a:lnTo>
                <a:lnTo>
                  <a:pt x="1040028" y="212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Heuristic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22849" y="1861769"/>
            <a:ext cx="2806123" cy="2884190"/>
            <a:chOff x="1693271" y="1006977"/>
            <a:chExt cx="2806123" cy="2884190"/>
          </a:xfrm>
        </p:grpSpPr>
        <p:grpSp>
          <p:nvGrpSpPr>
            <p:cNvPr id="5" name="Group 4"/>
            <p:cNvGrpSpPr/>
            <p:nvPr/>
          </p:nvGrpSpPr>
          <p:grpSpPr>
            <a:xfrm>
              <a:off x="2496280" y="1006977"/>
              <a:ext cx="452406" cy="450948"/>
              <a:chOff x="1693271" y="1457605"/>
              <a:chExt cx="452406" cy="4509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2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693271" y="1457605"/>
              <a:ext cx="2052279" cy="450948"/>
              <a:chOff x="1693271" y="1457605"/>
              <a:chExt cx="2052279" cy="45094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693271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 smtClean="0">
                      <a:latin typeface="Times Roman"/>
                      <a:cs typeface="Times Roman"/>
                    </a:rPr>
                    <a:t>1</a:t>
                  </a:r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293144" y="1457605"/>
                <a:ext cx="452406" cy="450948"/>
                <a:chOff x="1693271" y="1457605"/>
                <a:chExt cx="452406" cy="45094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1693271" y="1457925"/>
                  <a:ext cx="450628" cy="45062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i="1" baseline="-25000" dirty="0">
                    <a:latin typeface="Times Roman"/>
                    <a:cs typeface="Times Roman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718804" y="1457605"/>
                  <a:ext cx="426873" cy="36933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i="1" dirty="0" smtClean="0">
                      <a:latin typeface="Times Roman"/>
                      <a:cs typeface="Times Roman"/>
                    </a:rPr>
                    <a:t>n</a:t>
                  </a:r>
                  <a:r>
                    <a:rPr lang="en-US" i="1" baseline="-25000" dirty="0">
                      <a:latin typeface="Times Roman"/>
                      <a:cs typeface="Times Roman"/>
                    </a:rPr>
                    <a:t>3</a:t>
                  </a: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2496280" y="2087335"/>
              <a:ext cx="452406" cy="450948"/>
              <a:chOff x="1693271" y="1457605"/>
              <a:chExt cx="452406" cy="45094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4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494502" y="3440219"/>
              <a:ext cx="452406" cy="450948"/>
              <a:chOff x="1693271" y="1457605"/>
              <a:chExt cx="452406" cy="45094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7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291366" y="2743766"/>
              <a:ext cx="452406" cy="450948"/>
              <a:chOff x="1693271" y="1457605"/>
              <a:chExt cx="452406" cy="450948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046988" y="2087335"/>
              <a:ext cx="452406" cy="450948"/>
              <a:chOff x="1693271" y="1457605"/>
              <a:chExt cx="452406" cy="45094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045210" y="3439899"/>
              <a:ext cx="452406" cy="450948"/>
              <a:chOff x="1693271" y="1457605"/>
              <a:chExt cx="452406" cy="450948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693271" y="1457925"/>
                <a:ext cx="450628" cy="45062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i="1" baseline="-25000" dirty="0">
                  <a:latin typeface="Times Roman"/>
                  <a:cs typeface="Times Roman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718804" y="1457605"/>
                <a:ext cx="426873" cy="36933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i="1" dirty="0" smtClean="0">
                    <a:latin typeface="Times Roman"/>
                    <a:cs typeface="Times Roman"/>
                  </a:rPr>
                  <a:t>n</a:t>
                </a:r>
                <a:r>
                  <a:rPr lang="en-US" i="1" baseline="-25000" dirty="0">
                    <a:latin typeface="Times Roman"/>
                    <a:cs typeface="Times Roman"/>
                  </a:rPr>
                  <a:t>8</a:t>
                </a:r>
              </a:p>
            </p:txBody>
          </p:sp>
        </p:grpSp>
        <p:cxnSp>
          <p:nvCxnSpPr>
            <p:cNvPr id="12" name="Straight Arrow Connector 11"/>
            <p:cNvCxnSpPr>
              <a:stCxn id="35" idx="5"/>
              <a:endCxn id="29" idx="1"/>
            </p:cNvCxnSpPr>
            <p:nvPr/>
          </p:nvCxnSpPr>
          <p:spPr>
            <a:xfrm>
              <a:off x="2077906" y="1842560"/>
              <a:ext cx="484367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7" idx="4"/>
              <a:endCxn id="29" idx="0"/>
            </p:cNvCxnSpPr>
            <p:nvPr/>
          </p:nvCxnSpPr>
          <p:spPr>
            <a:xfrm>
              <a:off x="2721594" y="1457925"/>
              <a:ext cx="0" cy="6297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3" idx="3"/>
            </p:cNvCxnSpPr>
            <p:nvPr/>
          </p:nvCxnSpPr>
          <p:spPr>
            <a:xfrm flipH="1">
              <a:off x="2880915" y="1842560"/>
              <a:ext cx="478222" cy="3110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9" idx="4"/>
              <a:endCxn id="28" idx="0"/>
            </p:cNvCxnSpPr>
            <p:nvPr/>
          </p:nvCxnSpPr>
          <p:spPr>
            <a:xfrm>
              <a:off x="2721594" y="2538283"/>
              <a:ext cx="11878" cy="90193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9" idx="5"/>
              <a:endCxn id="25" idx="1"/>
            </p:cNvCxnSpPr>
            <p:nvPr/>
          </p:nvCxnSpPr>
          <p:spPr>
            <a:xfrm>
              <a:off x="2880915" y="2472290"/>
              <a:ext cx="476444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3"/>
              <a:endCxn id="25" idx="7"/>
            </p:cNvCxnSpPr>
            <p:nvPr/>
          </p:nvCxnSpPr>
          <p:spPr>
            <a:xfrm flipH="1">
              <a:off x="3676001" y="2472290"/>
              <a:ext cx="436980" cy="33778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25" idx="3"/>
              <a:endCxn id="27" idx="7"/>
            </p:cNvCxnSpPr>
            <p:nvPr/>
          </p:nvCxnSpPr>
          <p:spPr>
            <a:xfrm flipH="1">
              <a:off x="2879137" y="3128721"/>
              <a:ext cx="478222" cy="37781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23" idx="4"/>
              <a:endCxn id="22" idx="0"/>
            </p:cNvCxnSpPr>
            <p:nvPr/>
          </p:nvCxnSpPr>
          <p:spPr>
            <a:xfrm>
              <a:off x="4272302" y="2538283"/>
              <a:ext cx="11878" cy="9016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4"/>
              <a:endCxn id="25" idx="0"/>
            </p:cNvCxnSpPr>
            <p:nvPr/>
          </p:nvCxnSpPr>
          <p:spPr>
            <a:xfrm flipH="1">
              <a:off x="3516680" y="1908553"/>
              <a:ext cx="1778" cy="83553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2296278" y="1058803"/>
            <a:ext cx="23819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7197" y="1590501"/>
            <a:ext cx="2772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 mat. decisions immediately upon completion</a:t>
            </a:r>
          </a:p>
          <a:p>
            <a:r>
              <a:rPr lang="en-US" sz="2400" dirty="0" smtClean="0">
                <a:sym typeface="Wingdings"/>
              </a:rPr>
              <a:t> no need to cache</a:t>
            </a:r>
            <a:endParaRPr lang="en-US" sz="2400" dirty="0"/>
          </a:p>
        </p:txBody>
      </p:sp>
      <p:sp>
        <p:nvSpPr>
          <p:cNvPr id="42" name="Right Arrow 41"/>
          <p:cNvSpPr/>
          <p:nvPr/>
        </p:nvSpPr>
        <p:spPr>
          <a:xfrm>
            <a:off x="4608715" y="3717496"/>
            <a:ext cx="277846" cy="2660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7197" y="3393075"/>
            <a:ext cx="2903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time to materialize</a:t>
            </a:r>
            <a:endParaRPr lang="en-US" sz="2400" i="1" baseline="-25000" dirty="0" smtClean="0">
              <a:latin typeface="Times Roman"/>
              <a:cs typeface="Times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time to get </a:t>
            </a:r>
            <a:r>
              <a:rPr lang="en-US" sz="2400" dirty="0" smtClean="0"/>
              <a:t>inputs 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01629" y="4218688"/>
            <a:ext cx="221845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553140" y="4295331"/>
            <a:ext cx="2019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this is larger, </a:t>
            </a:r>
          </a:p>
          <a:p>
            <a:r>
              <a:rPr lang="en-US" sz="2400" dirty="0" smtClean="0"/>
              <a:t>materialize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6613674" y="1591393"/>
            <a:ext cx="253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Intuition</a:t>
            </a:r>
            <a:r>
              <a:rPr lang="en-US" sz="2400" dirty="0" smtClean="0"/>
              <a:t>: larger ancestor graph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more valuable to materialize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2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09"/>
    </mc:Choice>
    <mc:Fallback xmlns="">
      <p:transition xmlns:p14="http://schemas.microsoft.com/office/powerpoint/2010/main" spd="slow" advTm="6700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 build="p"/>
      <p:bldP spid="42" grpId="0" animBg="1"/>
      <p:bldP spid="43" grpId="0" build="p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Workflow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27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466357" y="1559318"/>
            <a:ext cx="8211286" cy="2878587"/>
            <a:chOff x="578987" y="1147531"/>
            <a:chExt cx="8211286" cy="2878587"/>
          </a:xfrm>
        </p:grpSpPr>
        <p:sp>
          <p:nvSpPr>
            <p:cNvPr id="7" name="Google Shape;56;p13"/>
            <p:cNvSpPr/>
            <p:nvPr/>
          </p:nvSpPr>
          <p:spPr>
            <a:xfrm>
              <a:off x="3174014" y="2165732"/>
              <a:ext cx="1542558" cy="1063375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latin typeface="Calibri"/>
                  <a:ea typeface="Calibri"/>
                  <a:cs typeface="Calibri"/>
                  <a:sym typeface="Calibri"/>
                </a:rPr>
                <a:t>Reuse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 smtClean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7;p13"/>
            <p:cNvSpPr/>
            <p:nvPr/>
          </p:nvSpPr>
          <p:spPr>
            <a:xfrm>
              <a:off x="6553200" y="2186293"/>
              <a:ext cx="2237073" cy="1044614"/>
            </a:xfrm>
            <a:prstGeom prst="roundRect">
              <a:avLst>
                <a:gd name="adj" fmla="val 16667"/>
              </a:avLst>
            </a:prstGeom>
            <a:solidFill>
              <a:srgbClr val="99999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Materialization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latin typeface="Calibri"/>
                  <a:ea typeface="Calibri"/>
                  <a:cs typeface="Calibri"/>
                  <a:sym typeface="Calibri"/>
                </a:rPr>
                <a:t>Optimizer</a:t>
              </a:r>
              <a:endParaRPr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58;p13"/>
            <p:cNvSpPr/>
            <p:nvPr/>
          </p:nvSpPr>
          <p:spPr>
            <a:xfrm>
              <a:off x="5427264" y="3551818"/>
              <a:ext cx="653892" cy="474300"/>
            </a:xfrm>
            <a:prstGeom prst="can">
              <a:avLst>
                <a:gd name="adj" fmla="val 34917"/>
              </a:avLst>
            </a:prstGeom>
            <a:solidFill>
              <a:srgbClr val="EFEFE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60;p13"/>
            <p:cNvGrpSpPr/>
            <p:nvPr/>
          </p:nvGrpSpPr>
          <p:grpSpPr>
            <a:xfrm>
              <a:off x="1590027" y="1769628"/>
              <a:ext cx="1415705" cy="900523"/>
              <a:chOff x="3208257" y="1729037"/>
              <a:chExt cx="1700433" cy="1105566"/>
            </a:xfrm>
          </p:grpSpPr>
          <p:cxnSp>
            <p:nvCxnSpPr>
              <p:cNvPr id="12" name="Google Shape;61;p13"/>
              <p:cNvCxnSpPr>
                <a:stCxn id="13" idx="4"/>
                <a:endCxn id="14" idx="0"/>
              </p:cNvCxnSpPr>
              <p:nvPr/>
            </p:nvCxnSpPr>
            <p:spPr>
              <a:xfrm rot="-5400000" flipH="1">
                <a:off x="3966485" y="1907987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13" name="Google Shape;62;p13"/>
              <p:cNvSpPr/>
              <p:nvPr/>
            </p:nvSpPr>
            <p:spPr>
              <a:xfrm>
                <a:off x="3928985" y="172903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4" name="Google Shape;63;p13"/>
              <p:cNvSpPr/>
              <p:nvPr/>
            </p:nvSpPr>
            <p:spPr>
              <a:xfrm>
                <a:off x="3928985" y="1976157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5" name="Google Shape;64;p13"/>
              <p:cNvSpPr/>
              <p:nvPr/>
            </p:nvSpPr>
            <p:spPr>
              <a:xfrm>
                <a:off x="3868676" y="2489384"/>
                <a:ext cx="330300" cy="1116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16" name="Google Shape;65;p13"/>
              <p:cNvSpPr/>
              <p:nvPr/>
            </p:nvSpPr>
            <p:spPr>
              <a:xfrm>
                <a:off x="3842300" y="2736503"/>
                <a:ext cx="383100" cy="981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17" name="Google Shape;66;p13"/>
              <p:cNvCxnSpPr>
                <a:stCxn id="15" idx="4"/>
                <a:endCxn id="16" idx="0"/>
              </p:cNvCxnSpPr>
              <p:nvPr/>
            </p:nvCxnSpPr>
            <p:spPr>
              <a:xfrm rot="-5400000" flipH="1">
                <a:off x="3966476" y="2668334"/>
                <a:ext cx="135300" cy="600"/>
              </a:xfrm>
              <a:prstGeom prst="curvedConnector3">
                <a:avLst>
                  <a:gd name="adj1" fmla="val 5008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8" name="Google Shape;67;p13"/>
              <p:cNvCxnSpPr>
                <a:stCxn id="14" idx="4"/>
                <a:endCxn id="29" idx="0"/>
              </p:cNvCxnSpPr>
              <p:nvPr/>
            </p:nvCxnSpPr>
            <p:spPr>
              <a:xfrm rot="5400000">
                <a:off x="3746135" y="1936857"/>
                <a:ext cx="136800" cy="4386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9" name="Google Shape;69;p13"/>
              <p:cNvCxnSpPr>
                <a:stCxn id="14" idx="4"/>
                <a:endCxn id="30" idx="0"/>
              </p:cNvCxnSpPr>
              <p:nvPr/>
            </p:nvCxnSpPr>
            <p:spPr>
              <a:xfrm rot="5400000">
                <a:off x="3906185" y="2096907"/>
                <a:ext cx="136800" cy="1185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0" name="Google Shape;71;p13"/>
              <p:cNvCxnSpPr>
                <a:stCxn id="14" idx="4"/>
                <a:endCxn id="31" idx="0"/>
              </p:cNvCxnSpPr>
              <p:nvPr/>
            </p:nvCxnSpPr>
            <p:spPr>
              <a:xfrm rot="-5400000" flipH="1">
                <a:off x="4056635" y="2064957"/>
                <a:ext cx="136800" cy="1824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1" name="Google Shape;73;p13"/>
              <p:cNvCxnSpPr>
                <a:stCxn id="14" idx="4"/>
                <a:endCxn id="28" idx="0"/>
              </p:cNvCxnSpPr>
              <p:nvPr/>
            </p:nvCxnSpPr>
            <p:spPr>
              <a:xfrm rot="-5400000" flipH="1">
                <a:off x="4334285" y="1787307"/>
                <a:ext cx="136800" cy="7377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2" name="Google Shape;75;p13"/>
              <p:cNvCxnSpPr>
                <a:stCxn id="29" idx="4"/>
                <a:endCxn id="15" idx="0"/>
              </p:cNvCxnSpPr>
              <p:nvPr/>
            </p:nvCxnSpPr>
            <p:spPr>
              <a:xfrm rot="-5400000" flipH="1">
                <a:off x="3738157" y="2193486"/>
                <a:ext cx="153000" cy="4386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3" name="Google Shape;76;p13"/>
              <p:cNvCxnSpPr>
                <a:stCxn id="30" idx="4"/>
                <a:endCxn id="15" idx="0"/>
              </p:cNvCxnSpPr>
              <p:nvPr/>
            </p:nvCxnSpPr>
            <p:spPr>
              <a:xfrm rot="-5400000" flipH="1">
                <a:off x="3898109" y="2353536"/>
                <a:ext cx="153000" cy="1185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4" name="Google Shape;77;p13"/>
              <p:cNvCxnSpPr>
                <a:stCxn id="31" idx="4"/>
                <a:endCxn id="15" idx="0"/>
              </p:cNvCxnSpPr>
              <p:nvPr/>
            </p:nvCxnSpPr>
            <p:spPr>
              <a:xfrm rot="5400000">
                <a:off x="4048762" y="2321586"/>
                <a:ext cx="153000" cy="1824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5" name="Google Shape;78;p13"/>
              <p:cNvCxnSpPr>
                <a:stCxn id="28" idx="4"/>
                <a:endCxn id="15" idx="0"/>
              </p:cNvCxnSpPr>
              <p:nvPr/>
            </p:nvCxnSpPr>
            <p:spPr>
              <a:xfrm rot="5400000">
                <a:off x="4326090" y="2043936"/>
                <a:ext cx="153000" cy="7377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6" name="Google Shape;79;p13"/>
              <p:cNvCxnSpPr>
                <a:stCxn id="14" idx="4"/>
                <a:endCxn id="32" idx="0"/>
              </p:cNvCxnSpPr>
              <p:nvPr/>
            </p:nvCxnSpPr>
            <p:spPr>
              <a:xfrm rot="-5400000" flipH="1">
                <a:off x="4192085" y="1929507"/>
                <a:ext cx="136800" cy="4533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27" name="Google Shape;81;p13"/>
              <p:cNvCxnSpPr>
                <a:stCxn id="32" idx="4"/>
                <a:endCxn id="15" idx="0"/>
              </p:cNvCxnSpPr>
              <p:nvPr/>
            </p:nvCxnSpPr>
            <p:spPr>
              <a:xfrm rot="5400000">
                <a:off x="4183831" y="2186136"/>
                <a:ext cx="153000" cy="453300"/>
              </a:xfrm>
              <a:prstGeom prst="curvedConnector3">
                <a:avLst>
                  <a:gd name="adj1" fmla="val 50032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28" name="Google Shape;74;p13"/>
              <p:cNvSpPr/>
              <p:nvPr/>
            </p:nvSpPr>
            <p:spPr>
              <a:xfrm>
                <a:off x="4634190" y="2224686"/>
                <a:ext cx="2745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29" name="Google Shape;68;p13"/>
              <p:cNvSpPr/>
              <p:nvPr/>
            </p:nvSpPr>
            <p:spPr>
              <a:xfrm>
                <a:off x="3453007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0" name="Google Shape;70;p13"/>
              <p:cNvSpPr/>
              <p:nvPr/>
            </p:nvSpPr>
            <p:spPr>
              <a:xfrm>
                <a:off x="3773009" y="2224686"/>
                <a:ext cx="284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1" name="Google Shape;72;p13"/>
              <p:cNvSpPr/>
              <p:nvPr/>
            </p:nvSpPr>
            <p:spPr>
              <a:xfrm>
                <a:off x="4093012" y="2224686"/>
                <a:ext cx="2469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2" name="Google Shape;80;p13"/>
              <p:cNvSpPr/>
              <p:nvPr/>
            </p:nvSpPr>
            <p:spPr>
              <a:xfrm>
                <a:off x="4375081" y="2224686"/>
                <a:ext cx="2238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33" name="Google Shape;82;p13"/>
              <p:cNvSpPr/>
              <p:nvPr/>
            </p:nvSpPr>
            <p:spPr>
              <a:xfrm>
                <a:off x="3208257" y="2224686"/>
                <a:ext cx="209700" cy="1116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cxnSp>
            <p:nvCxnSpPr>
              <p:cNvPr id="34" name="Google Shape;83;p13"/>
              <p:cNvCxnSpPr>
                <a:stCxn id="14" idx="4"/>
                <a:endCxn id="33" idx="0"/>
              </p:cNvCxnSpPr>
              <p:nvPr/>
            </p:nvCxnSpPr>
            <p:spPr>
              <a:xfrm rot="5400000">
                <a:off x="3604985" y="1795707"/>
                <a:ext cx="136800" cy="720900"/>
              </a:xfrm>
              <a:prstGeom prst="curvedConnector3">
                <a:avLst>
                  <a:gd name="adj1" fmla="val 50047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cxnSp>
          <p:nvCxnSpPr>
            <p:cNvPr id="37" name="Google Shape;86;p13"/>
            <p:cNvCxnSpPr>
              <a:stCxn id="41" idx="0"/>
              <a:endCxn id="7" idx="1"/>
            </p:cNvCxnSpPr>
            <p:nvPr/>
          </p:nvCxnSpPr>
          <p:spPr>
            <a:xfrm flipV="1">
              <a:off x="1289965" y="2697420"/>
              <a:ext cx="1884049" cy="8307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8" name="Google Shape;88;p13"/>
            <p:cNvCxnSpPr>
              <a:stCxn id="33" idx="4"/>
              <a:endCxn id="15" idx="0"/>
            </p:cNvCxnSpPr>
            <p:nvPr/>
          </p:nvCxnSpPr>
          <p:spPr>
            <a:xfrm rot="16200000" flipH="1">
              <a:off x="1914988" y="2026586"/>
              <a:ext cx="124704" cy="600039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grpSp>
          <p:nvGrpSpPr>
            <p:cNvPr id="81" name="Group 80"/>
            <p:cNvGrpSpPr/>
            <p:nvPr/>
          </p:nvGrpSpPr>
          <p:grpSpPr>
            <a:xfrm>
              <a:off x="578987" y="2087527"/>
              <a:ext cx="758400" cy="990650"/>
              <a:chOff x="1005607" y="2589380"/>
              <a:chExt cx="758400" cy="990650"/>
            </a:xfrm>
          </p:grpSpPr>
          <p:grpSp>
            <p:nvGrpSpPr>
              <p:cNvPr id="40" name="Google Shape;90;p13"/>
              <p:cNvGrpSpPr/>
              <p:nvPr/>
            </p:nvGrpSpPr>
            <p:grpSpPr>
              <a:xfrm>
                <a:off x="1005607" y="2835130"/>
                <a:ext cx="758400" cy="744900"/>
                <a:chOff x="47362" y="1255250"/>
                <a:chExt cx="758400" cy="744900"/>
              </a:xfrm>
            </p:grpSpPr>
            <p:sp>
              <p:nvSpPr>
                <p:cNvPr id="41" name="Google Shape;87;p13"/>
                <p:cNvSpPr/>
                <p:nvPr/>
              </p:nvSpPr>
              <p:spPr>
                <a:xfrm rot="5400000">
                  <a:off x="54113" y="1248500"/>
                  <a:ext cx="744900" cy="758400"/>
                </a:xfrm>
                <a:prstGeom prst="wave">
                  <a:avLst>
                    <a:gd name="adj1" fmla="val 6253"/>
                    <a:gd name="adj2" fmla="val 0"/>
                  </a:avLst>
                </a:prstGeom>
                <a:solidFill>
                  <a:srgbClr val="FFFFFF"/>
                </a:solidFill>
                <a:ln w="9525" cap="flat" cmpd="sng">
                  <a:solidFill>
                    <a:srgbClr val="99999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pic>
              <p:nvPicPr>
                <p:cNvPr id="42" name="Google Shape;91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182163" y="1340150"/>
                  <a:ext cx="488800" cy="575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" name="Google Shape;95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185812" y="2589380"/>
                <a:ext cx="488776" cy="60704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0" name="Google Shape;99;p13"/>
            <p:cNvGrpSpPr/>
            <p:nvPr/>
          </p:nvGrpSpPr>
          <p:grpSpPr>
            <a:xfrm>
              <a:off x="4878254" y="1766527"/>
              <a:ext cx="1437198" cy="911760"/>
              <a:chOff x="4530171" y="-14608"/>
              <a:chExt cx="1544455" cy="979804"/>
            </a:xfrm>
          </p:grpSpPr>
          <p:cxnSp>
            <p:nvCxnSpPr>
              <p:cNvPr id="55" name="Google Shape;100;p13"/>
              <p:cNvCxnSpPr>
                <a:stCxn id="78" idx="4"/>
                <a:endCxn id="56" idx="0"/>
              </p:cNvCxnSpPr>
              <p:nvPr/>
            </p:nvCxnSpPr>
            <p:spPr>
              <a:xfrm rot="-5400000" flipH="1">
                <a:off x="5221946" y="143492"/>
                <a:ext cx="121200" cy="600"/>
              </a:xfrm>
              <a:prstGeom prst="curvedConnector3">
                <a:avLst>
                  <a:gd name="adj1" fmla="val 50056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56" name="Google Shape;102;p13"/>
              <p:cNvSpPr/>
              <p:nvPr/>
            </p:nvSpPr>
            <p:spPr>
              <a:xfrm>
                <a:off x="5187291" y="204529"/>
                <a:ext cx="1899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7" name="Google Shape;103;p13"/>
              <p:cNvSpPr/>
              <p:nvPr/>
            </p:nvSpPr>
            <p:spPr>
              <a:xfrm>
                <a:off x="5132676" y="659248"/>
                <a:ext cx="299100" cy="99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58" name="Google Shape;104;p13"/>
              <p:cNvSpPr/>
              <p:nvPr/>
            </p:nvSpPr>
            <p:spPr>
              <a:xfrm>
                <a:off x="5108789" y="878196"/>
                <a:ext cx="346800" cy="87000"/>
              </a:xfrm>
              <a:prstGeom prst="ellipse">
                <a:avLst/>
              </a:prstGeom>
              <a:solidFill>
                <a:srgbClr val="FCE5CD"/>
              </a:solidFill>
              <a:ln w="2857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59" name="Google Shape;105;p13"/>
              <p:cNvCxnSpPr>
                <a:stCxn id="57" idx="4"/>
                <a:endCxn id="58" idx="0"/>
              </p:cNvCxnSpPr>
              <p:nvPr/>
            </p:nvCxnSpPr>
            <p:spPr>
              <a:xfrm rot="-5400000" flipH="1">
                <a:off x="5222526" y="817948"/>
                <a:ext cx="120000" cy="600"/>
              </a:xfrm>
              <a:prstGeom prst="curvedConnector3">
                <a:avLst>
                  <a:gd name="adj1" fmla="val 49978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0" name="Google Shape;106;p13"/>
              <p:cNvCxnSpPr>
                <a:stCxn id="56" idx="4"/>
                <a:endCxn id="71" idx="0"/>
              </p:cNvCxnSpPr>
              <p:nvPr/>
            </p:nvCxnSpPr>
            <p:spPr>
              <a:xfrm rot="5400000">
                <a:off x="5023041" y="165529"/>
                <a:ext cx="121200" cy="3972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1" name="Google Shape;108;p13"/>
              <p:cNvCxnSpPr>
                <a:stCxn id="56" idx="4"/>
                <a:endCxn id="72" idx="0"/>
              </p:cNvCxnSpPr>
              <p:nvPr/>
            </p:nvCxnSpPr>
            <p:spPr>
              <a:xfrm rot="5400000">
                <a:off x="5167941" y="310429"/>
                <a:ext cx="121200" cy="107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2" name="Google Shape;110;p13"/>
              <p:cNvCxnSpPr>
                <a:stCxn id="56" idx="4"/>
                <a:endCxn id="73" idx="0"/>
              </p:cNvCxnSpPr>
              <p:nvPr/>
            </p:nvCxnSpPr>
            <p:spPr>
              <a:xfrm rot="-5400000" flipH="1">
                <a:off x="5304291" y="281479"/>
                <a:ext cx="121200" cy="1653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3" name="Google Shape;112;p13"/>
              <p:cNvCxnSpPr>
                <a:stCxn id="56" idx="4"/>
                <a:endCxn id="70" idx="0"/>
              </p:cNvCxnSpPr>
              <p:nvPr/>
            </p:nvCxnSpPr>
            <p:spPr>
              <a:xfrm rot="-5400000" flipH="1">
                <a:off x="5555691" y="30079"/>
                <a:ext cx="121200" cy="6681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4" name="Google Shape;114;p13"/>
              <p:cNvCxnSpPr>
                <a:stCxn id="71" idx="4"/>
                <a:endCxn id="57" idx="0"/>
              </p:cNvCxnSpPr>
              <p:nvPr/>
            </p:nvCxnSpPr>
            <p:spPr>
              <a:xfrm rot="-5400000" flipH="1">
                <a:off x="5015896" y="392926"/>
                <a:ext cx="135600" cy="3972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5" name="Google Shape;115;p13"/>
              <p:cNvCxnSpPr>
                <a:stCxn id="72" idx="4"/>
                <a:endCxn id="57" idx="0"/>
              </p:cNvCxnSpPr>
              <p:nvPr/>
            </p:nvCxnSpPr>
            <p:spPr>
              <a:xfrm rot="-5400000" flipH="1">
                <a:off x="5160790" y="537826"/>
                <a:ext cx="135600" cy="107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6" name="Google Shape;116;p13"/>
              <p:cNvCxnSpPr>
                <a:stCxn id="73" idx="4"/>
                <a:endCxn id="57" idx="0"/>
              </p:cNvCxnSpPr>
              <p:nvPr/>
            </p:nvCxnSpPr>
            <p:spPr>
              <a:xfrm rot="5400000">
                <a:off x="5297134" y="508876"/>
                <a:ext cx="135600" cy="1653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7" name="Google Shape;117;p13"/>
              <p:cNvCxnSpPr>
                <a:stCxn id="70" idx="4"/>
                <a:endCxn id="57" idx="0"/>
              </p:cNvCxnSpPr>
              <p:nvPr/>
            </p:nvCxnSpPr>
            <p:spPr>
              <a:xfrm rot="5400000">
                <a:off x="5548426" y="257476"/>
                <a:ext cx="135600" cy="6681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8" name="Google Shape;118;p13"/>
              <p:cNvCxnSpPr>
                <a:stCxn id="56" idx="4"/>
                <a:endCxn id="74" idx="0"/>
              </p:cNvCxnSpPr>
              <p:nvPr/>
            </p:nvCxnSpPr>
            <p:spPr>
              <a:xfrm rot="-5400000" flipH="1">
                <a:off x="5426841" y="158929"/>
                <a:ext cx="121200" cy="410400"/>
              </a:xfrm>
              <a:prstGeom prst="curvedConnector3">
                <a:avLst>
                  <a:gd name="adj1" fmla="val 49999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69" name="Google Shape;120;p13"/>
              <p:cNvCxnSpPr>
                <a:stCxn id="74" idx="4"/>
                <a:endCxn id="57" idx="0"/>
              </p:cNvCxnSpPr>
              <p:nvPr/>
            </p:nvCxnSpPr>
            <p:spPr>
              <a:xfrm rot="5400000">
                <a:off x="5419676" y="386326"/>
                <a:ext cx="135600" cy="410400"/>
              </a:xfrm>
              <a:prstGeom prst="curvedConnector3">
                <a:avLst>
                  <a:gd name="adj1" fmla="val 49971"/>
                </a:avLst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0" name="Google Shape;113;p13"/>
              <p:cNvSpPr/>
              <p:nvPr/>
            </p:nvSpPr>
            <p:spPr>
              <a:xfrm>
                <a:off x="5825926" y="424726"/>
                <a:ext cx="248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1" name="Google Shape;107;p13"/>
              <p:cNvSpPr/>
              <p:nvPr/>
            </p:nvSpPr>
            <p:spPr>
              <a:xfrm>
                <a:off x="4756246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2" name="Google Shape;109;p13"/>
              <p:cNvSpPr/>
              <p:nvPr/>
            </p:nvSpPr>
            <p:spPr>
              <a:xfrm>
                <a:off x="5046040" y="424726"/>
                <a:ext cx="2577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3" name="Google Shape;111;p13"/>
              <p:cNvSpPr/>
              <p:nvPr/>
            </p:nvSpPr>
            <p:spPr>
              <a:xfrm>
                <a:off x="5335834" y="424726"/>
                <a:ext cx="2235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sp>
            <p:nvSpPr>
              <p:cNvPr id="74" name="Google Shape;119;p13"/>
              <p:cNvSpPr/>
              <p:nvPr/>
            </p:nvSpPr>
            <p:spPr>
              <a:xfrm>
                <a:off x="5591276" y="424726"/>
                <a:ext cx="202800" cy="99000"/>
              </a:xfrm>
              <a:prstGeom prst="ellipse">
                <a:avLst/>
              </a:prstGeom>
              <a:solidFill>
                <a:srgbClr val="D9D2E9"/>
              </a:solidFill>
              <a:ln w="28575" cap="flat" cmpd="sng">
                <a:solidFill>
                  <a:srgbClr val="674EA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/>
              </a:p>
            </p:txBody>
          </p:sp>
          <p:cxnSp>
            <p:nvCxnSpPr>
              <p:cNvPr id="75" name="Google Shape;121;p13"/>
              <p:cNvCxnSpPr>
                <a:stCxn id="56" idx="4"/>
                <a:endCxn id="79" idx="0"/>
              </p:cNvCxnSpPr>
              <p:nvPr/>
            </p:nvCxnSpPr>
            <p:spPr>
              <a:xfrm rot="5400000">
                <a:off x="4893891" y="36979"/>
                <a:ext cx="121800" cy="654900"/>
              </a:xfrm>
              <a:prstGeom prst="curvedConnector3">
                <a:avLst>
                  <a:gd name="adj1" fmla="val 49975"/>
                </a:avLst>
              </a:prstGeom>
              <a:noFill/>
              <a:ln w="9525" cap="flat" cmpd="sng">
                <a:solidFill>
                  <a:srgbClr val="999999"/>
                </a:solidFill>
                <a:prstDash val="dot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78" name="Google Shape;101;p13"/>
              <p:cNvSpPr/>
              <p:nvPr/>
            </p:nvSpPr>
            <p:spPr>
              <a:xfrm>
                <a:off x="5185196" y="-14608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  <p:sp>
            <p:nvSpPr>
              <p:cNvPr id="79" name="Google Shape;122;p13"/>
              <p:cNvSpPr/>
              <p:nvPr/>
            </p:nvSpPr>
            <p:spPr>
              <a:xfrm>
                <a:off x="4530171" y="425267"/>
                <a:ext cx="194100" cy="97800"/>
              </a:xfrm>
              <a:prstGeom prst="ellipse">
                <a:avLst/>
              </a:prstGeom>
              <a:solidFill>
                <a:srgbClr val="EFEFEF"/>
              </a:solidFill>
              <a:ln w="28575" cap="flat" cmpd="sng">
                <a:solidFill>
                  <a:srgbClr val="999999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66875" tIns="66875" rIns="66875" bIns="668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">
                  <a:solidFill>
                    <a:srgbClr val="999999"/>
                  </a:solidFill>
                </a:endParaRPr>
              </a:p>
            </p:txBody>
          </p:sp>
        </p:grpSp>
        <p:cxnSp>
          <p:nvCxnSpPr>
            <p:cNvPr id="91" name="Google Shape;86;p13"/>
            <p:cNvCxnSpPr>
              <a:stCxn id="7" idx="3"/>
              <a:endCxn id="8" idx="1"/>
            </p:cNvCxnSpPr>
            <p:nvPr/>
          </p:nvCxnSpPr>
          <p:spPr>
            <a:xfrm>
              <a:off x="4716572" y="2697420"/>
              <a:ext cx="1836628" cy="111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Curved Connector 142"/>
            <p:cNvCxnSpPr>
              <a:stCxn id="8" idx="2"/>
              <a:endCxn id="9" idx="4"/>
            </p:cNvCxnSpPr>
            <p:nvPr/>
          </p:nvCxnSpPr>
          <p:spPr>
            <a:xfrm rot="5400000">
              <a:off x="6597417" y="2714647"/>
              <a:ext cx="558061" cy="159058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urved Connector 143"/>
            <p:cNvCxnSpPr>
              <a:stCxn id="9" idx="2"/>
              <a:endCxn id="7" idx="2"/>
            </p:cNvCxnSpPr>
            <p:nvPr/>
          </p:nvCxnSpPr>
          <p:spPr>
            <a:xfrm rot="10800000">
              <a:off x="3945294" y="3229108"/>
              <a:ext cx="1481971" cy="559861"/>
            </a:xfrm>
            <a:prstGeom prst="curvedConnector2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3005732" y="1147531"/>
              <a:ext cx="1937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Compile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05388" y="1148072"/>
              <a:ext cx="13911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504D"/>
                  </a:solidFill>
                </a:rPr>
                <a:t>Run Time</a:t>
              </a:r>
              <a:endParaRPr lang="en-US" sz="2400" b="1" dirty="0">
                <a:solidFill>
                  <a:srgbClr val="C0504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15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57"/>
    </mc:Choice>
    <mc:Fallback xmlns="">
      <p:transition xmlns:p14="http://schemas.microsoft.com/office/powerpoint/2010/main" spd="slow" advTm="210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ensusSysVLDBprez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2" y="1156318"/>
            <a:ext cx="4415693" cy="36287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38605" y="4846508"/>
            <a:ext cx="2379423" cy="380010"/>
            <a:chOff x="267195" y="1381365"/>
            <a:chExt cx="2379423" cy="380010"/>
          </a:xfrm>
        </p:grpSpPr>
        <p:sp>
          <p:nvSpPr>
            <p:cNvPr id="8" name="Rectangle 7"/>
            <p:cNvSpPr/>
            <p:nvPr/>
          </p:nvSpPr>
          <p:spPr>
            <a:xfrm>
              <a:off x="267195" y="1381365"/>
              <a:ext cx="380010" cy="380010"/>
            </a:xfrm>
            <a:prstGeom prst="rect">
              <a:avLst/>
            </a:prstGeom>
            <a:solidFill>
              <a:srgbClr val="BF8FC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5305" y="1392043"/>
              <a:ext cx="1991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Preprocessing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50117" y="4846508"/>
            <a:ext cx="1463870" cy="380010"/>
            <a:chOff x="267195" y="1381365"/>
            <a:chExt cx="1463870" cy="380010"/>
          </a:xfrm>
        </p:grpSpPr>
        <p:sp>
          <p:nvSpPr>
            <p:cNvPr id="14" name="Rectangle 13"/>
            <p:cNvSpPr/>
            <p:nvPr/>
          </p:nvSpPr>
          <p:spPr>
            <a:xfrm>
              <a:off x="267195" y="1381365"/>
              <a:ext cx="380010" cy="380010"/>
            </a:xfrm>
            <a:prstGeom prst="rect">
              <a:avLst/>
            </a:prstGeom>
            <a:solidFill>
              <a:srgbClr val="FFD38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05" y="1392043"/>
              <a:ext cx="1075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Modeling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48204" y="4846508"/>
            <a:ext cx="1558435" cy="380010"/>
            <a:chOff x="267195" y="1381365"/>
            <a:chExt cx="1558435" cy="380010"/>
          </a:xfrm>
        </p:grpSpPr>
        <p:sp>
          <p:nvSpPr>
            <p:cNvPr id="17" name="Rectangle 16"/>
            <p:cNvSpPr/>
            <p:nvPr/>
          </p:nvSpPr>
          <p:spPr>
            <a:xfrm>
              <a:off x="267195" y="1381365"/>
              <a:ext cx="380010" cy="380010"/>
            </a:xfrm>
            <a:prstGeom prst="rect">
              <a:avLst/>
            </a:prstGeom>
            <a:solidFill>
              <a:srgbClr val="8BC487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5305" y="1392043"/>
              <a:ext cx="117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Evaluation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89191" y="4846508"/>
            <a:ext cx="1997896" cy="380010"/>
            <a:chOff x="267195" y="1381365"/>
            <a:chExt cx="1997896" cy="380010"/>
          </a:xfrm>
        </p:grpSpPr>
        <p:sp>
          <p:nvSpPr>
            <p:cNvPr id="24" name="Rectangle 23"/>
            <p:cNvSpPr/>
            <p:nvPr/>
          </p:nvSpPr>
          <p:spPr>
            <a:xfrm>
              <a:off x="267195" y="1381365"/>
              <a:ext cx="380010" cy="3800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305" y="1392043"/>
              <a:ext cx="1609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Materialization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06876" y="1012999"/>
            <a:ext cx="4572000" cy="3706447"/>
            <a:chOff x="4506876" y="1012999"/>
            <a:chExt cx="4572000" cy="3706447"/>
          </a:xfrm>
        </p:grpSpPr>
        <p:pic>
          <p:nvPicPr>
            <p:cNvPr id="33" name="Picture 32" descr="censusBreakHelixVLDBprez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6876" y="1012999"/>
              <a:ext cx="4572000" cy="36576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752763" y="4319336"/>
              <a:ext cx="42681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Helix: per iteration runtime breakdown</a:t>
              </a:r>
              <a:endParaRPr lang="en-US" sz="2000" dirty="0"/>
            </a:p>
          </p:txBody>
        </p:sp>
      </p:grpSp>
      <p:sp>
        <p:nvSpPr>
          <p:cNvPr id="29" name="Down Arrow 28"/>
          <p:cNvSpPr/>
          <p:nvPr/>
        </p:nvSpPr>
        <p:spPr>
          <a:xfrm>
            <a:off x="1416475" y="3321538"/>
            <a:ext cx="276783" cy="325641"/>
          </a:xfrm>
          <a:prstGeom prst="downArrow">
            <a:avLst/>
          </a:prstGeom>
          <a:solidFill>
            <a:srgbClr val="A47C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796815" y="3158717"/>
            <a:ext cx="276783" cy="325641"/>
          </a:xfrm>
          <a:prstGeom prst="downArrow">
            <a:avLst/>
          </a:prstGeom>
          <a:solidFill>
            <a:srgbClr val="A47C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6284898" y="1552656"/>
            <a:ext cx="276783" cy="325641"/>
          </a:xfrm>
          <a:prstGeom prst="downArrow">
            <a:avLst/>
          </a:prstGeom>
          <a:solidFill>
            <a:srgbClr val="A47C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970703" y="2041117"/>
            <a:ext cx="276783" cy="325641"/>
          </a:xfrm>
          <a:prstGeom prst="downArrow">
            <a:avLst/>
          </a:prstGeom>
          <a:solidFill>
            <a:srgbClr val="A47CA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128310" y="3040183"/>
            <a:ext cx="276783" cy="325641"/>
          </a:xfrm>
          <a:prstGeom prst="downArrow">
            <a:avLst/>
          </a:prstGeom>
          <a:solidFill>
            <a:srgbClr val="77A6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2492369" y="2861080"/>
            <a:ext cx="276783" cy="325641"/>
          </a:xfrm>
          <a:prstGeom prst="downArrow">
            <a:avLst/>
          </a:prstGeom>
          <a:solidFill>
            <a:srgbClr val="77A6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>
            <a:off x="6574850" y="3479798"/>
            <a:ext cx="276783" cy="325641"/>
          </a:xfrm>
          <a:prstGeom prst="downArrow">
            <a:avLst/>
          </a:prstGeom>
          <a:solidFill>
            <a:srgbClr val="77A6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>
            <a:off x="6922628" y="3479797"/>
            <a:ext cx="276783" cy="325641"/>
          </a:xfrm>
          <a:prstGeom prst="downArrow">
            <a:avLst/>
          </a:prstGeom>
          <a:solidFill>
            <a:srgbClr val="77A67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2843347" y="2513296"/>
            <a:ext cx="276783" cy="325641"/>
          </a:xfrm>
          <a:prstGeom prst="downArrow">
            <a:avLst/>
          </a:prstGeom>
          <a:solidFill>
            <a:srgbClr val="FFD38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7242370" y="1389835"/>
            <a:ext cx="276783" cy="325641"/>
          </a:xfrm>
          <a:prstGeom prst="downArrow">
            <a:avLst/>
          </a:prstGeom>
          <a:solidFill>
            <a:srgbClr val="FFD38C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920670" y="1839872"/>
            <a:ext cx="638065" cy="1970128"/>
            <a:chOff x="3920670" y="1839872"/>
            <a:chExt cx="638065" cy="1970128"/>
          </a:xfrm>
        </p:grpSpPr>
        <p:sp>
          <p:nvSpPr>
            <p:cNvPr id="26" name="Up-Down Arrow 25"/>
            <p:cNvSpPr/>
            <p:nvPr/>
          </p:nvSpPr>
          <p:spPr>
            <a:xfrm>
              <a:off x="4019028" y="1839872"/>
              <a:ext cx="456249" cy="1970128"/>
            </a:xfrm>
            <a:prstGeom prst="up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20670" y="2630247"/>
              <a:ext cx="6380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19x</a:t>
              </a:r>
              <a:endParaRPr lang="en-US" sz="2400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103971" y="5270170"/>
            <a:ext cx="293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much more in the paper!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9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2"/>
    </mc:Choice>
    <mc:Fallback xmlns="">
      <p:transition xmlns:p14="http://schemas.microsoft.com/office/powerpoint/2010/main" spd="slow" advTm="1554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8395348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ML dev. is iterative. Opportunities for for reuse</a:t>
            </a:r>
          </a:p>
          <a:p>
            <a:pPr lvl="1"/>
            <a:r>
              <a:rPr lang="en-US" dirty="0" smtClean="0"/>
              <a:t>Helix automates this </a:t>
            </a:r>
            <a:r>
              <a:rPr lang="en-US" dirty="0" smtClean="0">
                <a:sym typeface="Wingdings"/>
              </a:rPr>
              <a:t> ~20x speedup</a:t>
            </a:r>
            <a:endParaRPr lang="en-US" dirty="0" smtClean="0"/>
          </a:p>
          <a:p>
            <a:r>
              <a:rPr lang="en-US" dirty="0" smtClean="0"/>
              <a:t>Mat. &amp; reuse generalizes to other settings</a:t>
            </a:r>
          </a:p>
          <a:p>
            <a:pPr lvl="1"/>
            <a:r>
              <a:rPr lang="en-US" dirty="0" smtClean="0"/>
              <a:t>Parallel executions for </a:t>
            </a:r>
            <a:r>
              <a:rPr lang="en-US" dirty="0" err="1" smtClean="0"/>
              <a:t>hyperparameter</a:t>
            </a:r>
            <a:r>
              <a:rPr lang="en-US" dirty="0" smtClean="0"/>
              <a:t> search</a:t>
            </a:r>
          </a:p>
          <a:p>
            <a:pPr lvl="1"/>
            <a:r>
              <a:rPr lang="en-US" dirty="0" smtClean="0"/>
              <a:t>Sharing across verticals in enterprise</a:t>
            </a:r>
          </a:p>
          <a:p>
            <a:r>
              <a:rPr lang="en-US" dirty="0" smtClean="0"/>
              <a:t>Agile development for ML/AI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29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36714" y="4446148"/>
            <a:ext cx="8250086" cy="1454642"/>
            <a:chOff x="436714" y="4446148"/>
            <a:chExt cx="8250086" cy="14546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2025" y="4772208"/>
              <a:ext cx="1162388" cy="6485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714" y="5020536"/>
              <a:ext cx="1388927" cy="6944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6714" y="4667022"/>
              <a:ext cx="1368441" cy="353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8227" y="5212702"/>
              <a:ext cx="2250220" cy="42218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11349" y="4595749"/>
              <a:ext cx="1276036" cy="4916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/>
            <a:srcRect l="25568" b="15916"/>
            <a:stretch/>
          </p:blipFill>
          <p:spPr>
            <a:xfrm>
              <a:off x="4818318" y="4673013"/>
              <a:ext cx="2030504" cy="3535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94318" y="4760447"/>
              <a:ext cx="1982025" cy="11403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017355" y="4446148"/>
              <a:ext cx="658988" cy="6589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1"/>
            <a:srcRect b="8282"/>
            <a:stretch/>
          </p:blipFill>
          <p:spPr>
            <a:xfrm>
              <a:off x="7888690" y="4595749"/>
              <a:ext cx="798110" cy="732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93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77"/>
    </mc:Choice>
    <mc:Fallback xmlns="">
      <p:transition xmlns:p14="http://schemas.microsoft.com/office/powerpoint/2010/main" spd="slow" advTm="591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746080"/>
              </p:ext>
            </p:extLst>
          </p:nvPr>
        </p:nvGraphicFramePr>
        <p:xfrm>
          <a:off x="1070830" y="2169480"/>
          <a:ext cx="4450205" cy="137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0097"/>
                <a:gridCol w="1200033"/>
                <a:gridCol w="860023"/>
                <a:gridCol w="1360038"/>
                <a:gridCol w="530014"/>
              </a:tblGrid>
              <a:tr h="3440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age</a:t>
                      </a:r>
                      <a:endParaRPr lang="en-US" sz="1800" dirty="0"/>
                    </a:p>
                  </a:txBody>
                  <a:tcPr marL="60311" marR="60311" marT="30156" marB="301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education</a:t>
                      </a:r>
                      <a:endParaRPr lang="en-US" sz="1800" dirty="0"/>
                    </a:p>
                  </a:txBody>
                  <a:tcPr marL="60311" marR="60311" marT="30156" marB="301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 marL="60311" marR="60311" marT="30156" marB="301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occupation</a:t>
                      </a:r>
                      <a:endParaRPr lang="en-US" sz="1800" dirty="0"/>
                    </a:p>
                  </a:txBody>
                  <a:tcPr marL="60311" marR="60311" marT="30156" marB="301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sz="1800" dirty="0" smtClean="0"/>
                        <a:t>…</a:t>
                      </a:r>
                      <a:endParaRPr lang="en-US" sz="1800" dirty="0"/>
                    </a:p>
                  </a:txBody>
                  <a:tcPr marL="60311" marR="60311" marT="30156" marB="301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40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</a:t>
                      </a:r>
                      <a:endParaRPr lang="en-US" sz="1800" dirty="0"/>
                    </a:p>
                  </a:txBody>
                  <a:tcPr marL="60311" marR="60311" marT="30156" marB="3015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HS</a:t>
                      </a:r>
                      <a:endParaRPr lang="en-US" sz="1800" dirty="0"/>
                    </a:p>
                  </a:txBody>
                  <a:tcPr marL="60311" marR="60311" marT="30156" marB="3015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60311" marR="60311" marT="30156" marB="3015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student</a:t>
                      </a:r>
                      <a:endParaRPr lang="en-US" sz="1800" dirty="0"/>
                    </a:p>
                  </a:txBody>
                  <a:tcPr marL="60311" marR="60311" marT="30156" marB="3015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0311" marR="60311" marT="30156" marB="30156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0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craft-repair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0311" marR="60311" marT="30156" marB="30156"/>
                </a:tc>
              </a:tr>
              <a:tr h="34401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MS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sales</a:t>
                      </a:r>
                      <a:endParaRPr lang="en-US" sz="1800" dirty="0"/>
                    </a:p>
                  </a:txBody>
                  <a:tcPr marL="60311" marR="60311" marT="30156" marB="3015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0311" marR="60311" marT="30156" marB="30156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12050" y="2529603"/>
            <a:ext cx="286259" cy="1015397"/>
            <a:chOff x="4318714" y="1655265"/>
            <a:chExt cx="286259" cy="1015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714" y="1655265"/>
              <a:ext cx="284618" cy="284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20355" y="2007702"/>
              <a:ext cx="284618" cy="2846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714" y="2386044"/>
              <a:ext cx="284618" cy="284618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720" y="2509372"/>
            <a:ext cx="745336" cy="745336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6200000">
            <a:off x="6342740" y="2648195"/>
            <a:ext cx="303486" cy="7334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Census Income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9"/>
    </mc:Choice>
    <mc:Fallback xmlns="">
      <p:transition xmlns:p14="http://schemas.microsoft.com/office/powerpoint/2010/main" spd="slow" advTm="722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T.-Hank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85" y="777900"/>
            <a:ext cx="3114430" cy="218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4140" y="4388390"/>
            <a:ext cx="1855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Questions?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253583" y="3366884"/>
            <a:ext cx="2636835" cy="515561"/>
            <a:chOff x="2664527" y="3440000"/>
            <a:chExt cx="2636835" cy="5155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4527" y="3440000"/>
              <a:ext cx="515561" cy="5155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62485" y="3513114"/>
              <a:ext cx="2038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dorx@berkeley.edu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655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7"/>
    </mc:Choice>
    <mc:Fallback xmlns="">
      <p:transition xmlns:p14="http://schemas.microsoft.com/office/powerpoint/2010/main" spd="slow" advTm="23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98298" y="1380482"/>
            <a:ext cx="1644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Data </a:t>
            </a:r>
          </a:p>
          <a:p>
            <a:pPr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Preprocessing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3238" y="2921469"/>
            <a:ext cx="1174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Modeling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0702" y="4331410"/>
            <a:ext cx="1279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Evaluation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384537" y="398896"/>
            <a:ext cx="118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atin typeface="Times Roman"/>
                <a:cs typeface="Times Roman"/>
              </a:rPr>
              <a:t>W</a:t>
            </a:r>
            <a:r>
              <a:rPr lang="en-US" sz="5400" b="1" i="1" baseline="-25000" dirty="0" smtClean="0">
                <a:latin typeface="Times Roman"/>
                <a:cs typeface="Times Roman"/>
              </a:rPr>
              <a:t>0</a:t>
            </a:r>
            <a:endParaRPr lang="en-US" sz="5400" b="1" i="1" baseline="-25000" dirty="0">
              <a:latin typeface="Times Roman"/>
              <a:cs typeface="Times Roman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1840414" y="704304"/>
            <a:ext cx="5269776" cy="4027216"/>
            <a:chOff x="1690414" y="704304"/>
            <a:chExt cx="5269776" cy="4027216"/>
          </a:xfrm>
        </p:grpSpPr>
        <p:sp>
          <p:nvSpPr>
            <p:cNvPr id="20" name="Oval 19"/>
            <p:cNvSpPr/>
            <p:nvPr/>
          </p:nvSpPr>
          <p:spPr>
            <a:xfrm>
              <a:off x="342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rgbClr val="000000"/>
                  </a:solidFill>
                  <a:latin typeface="+mj-lt"/>
                  <a:cs typeface="Times Roman"/>
                </a:rPr>
                <a:t>data.csv</a:t>
              </a:r>
              <a:endParaRPr lang="en-US" sz="20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54850" y="3453528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+mj-lt"/>
                  <a:cs typeface="Times Roman"/>
                </a:rPr>
                <a:t>P</a:t>
              </a:r>
              <a:r>
                <a:rPr lang="en-US" sz="2000" dirty="0" smtClean="0">
                  <a:solidFill>
                    <a:srgbClr val="000000"/>
                  </a:solidFill>
                  <a:latin typeface="+mj-lt"/>
                  <a:cs typeface="Times Roman"/>
                </a:rPr>
                <a:t>redictions</a:t>
              </a:r>
              <a:endParaRPr lang="en-US" sz="20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293409" y="4369934"/>
              <a:ext cx="2063786" cy="361586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+mj-lt"/>
                  <a:cs typeface="Times Roman"/>
                </a:rPr>
                <a:t>Accuracy</a:t>
              </a:r>
              <a:endParaRPr lang="en-US" sz="20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690414" y="1620712"/>
              <a:ext cx="5269776" cy="361586"/>
              <a:chOff x="1690414" y="1306130"/>
              <a:chExt cx="5269776" cy="36158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690414" y="1306130"/>
                <a:ext cx="819656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age</a:t>
                </a:r>
                <a:endParaRPr lang="en-US" sz="20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edu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.</a:t>
                </a:r>
                <a:endParaRPr lang="en-US" sz="20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gender</a:t>
                </a:r>
                <a:endParaRPr lang="en-US" sz="20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latin typeface="+mj-lt"/>
                    <a:cs typeface="Times Roman"/>
                  </a:rPr>
                  <a:t>occ.</a:t>
                </a:r>
                <a:endParaRPr lang="en-US" sz="20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2782228" y="253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  <a:latin typeface="+mj-lt"/>
                  <a:cs typeface="Times Roman"/>
                </a:rPr>
                <a:t>Logistic Regression</a:t>
              </a:r>
              <a:endParaRPr lang="en-US" sz="20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47" name="Curved Connector 46"/>
            <p:cNvCxnSpPr>
              <a:stCxn id="20" idx="4"/>
              <a:endCxn id="40" idx="0"/>
            </p:cNvCxnSpPr>
            <p:nvPr/>
          </p:nvCxnSpPr>
          <p:spPr>
            <a:xfrm rot="5400000">
              <a:off x="2935362" y="230771"/>
              <a:ext cx="554822" cy="22250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20" idx="4"/>
              <a:endCxn id="41" idx="0"/>
            </p:cNvCxnSpPr>
            <p:nvPr/>
          </p:nvCxnSpPr>
          <p:spPr>
            <a:xfrm rot="5400000">
              <a:off x="357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urved Connector 48"/>
            <p:cNvCxnSpPr>
              <a:stCxn id="20" idx="4"/>
              <a:endCxn id="42" idx="0"/>
            </p:cNvCxnSpPr>
            <p:nvPr/>
          </p:nvCxnSpPr>
          <p:spPr>
            <a:xfrm rot="16200000" flipH="1">
              <a:off x="436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urved Connector 49"/>
            <p:cNvCxnSpPr>
              <a:stCxn id="20" idx="4"/>
              <a:endCxn id="45" idx="0"/>
            </p:cNvCxnSpPr>
            <p:nvPr/>
          </p:nvCxnSpPr>
          <p:spPr>
            <a:xfrm rot="16200000" flipH="1">
              <a:off x="513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41" idx="4"/>
              <a:endCxn id="46" idx="0"/>
            </p:cNvCxnSpPr>
            <p:nvPr/>
          </p:nvCxnSpPr>
          <p:spPr>
            <a:xfrm rot="16200000" flipH="1">
              <a:off x="3578028" y="1789845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urved Connector 79"/>
            <p:cNvCxnSpPr>
              <a:stCxn id="46" idx="4"/>
              <a:endCxn id="22" idx="0"/>
            </p:cNvCxnSpPr>
            <p:nvPr/>
          </p:nvCxnSpPr>
          <p:spPr>
            <a:xfrm rot="5400000">
              <a:off x="4047892" y="3176117"/>
              <a:ext cx="554822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22" idx="4"/>
              <a:endCxn id="25" idx="0"/>
            </p:cNvCxnSpPr>
            <p:nvPr/>
          </p:nvCxnSpPr>
          <p:spPr>
            <a:xfrm rot="5400000">
              <a:off x="4047893" y="4092524"/>
              <a:ext cx="554820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urved Connector 93"/>
            <p:cNvCxnSpPr>
              <a:stCxn id="42" idx="4"/>
              <a:endCxn id="46" idx="0"/>
            </p:cNvCxnSpPr>
            <p:nvPr/>
          </p:nvCxnSpPr>
          <p:spPr>
            <a:xfrm rot="5400000">
              <a:off x="4363822" y="1943779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urved Connector 97"/>
            <p:cNvCxnSpPr>
              <a:stCxn id="45" idx="4"/>
              <a:endCxn id="46" idx="0"/>
            </p:cNvCxnSpPr>
            <p:nvPr/>
          </p:nvCxnSpPr>
          <p:spPr>
            <a:xfrm rot="5400000">
              <a:off x="5133223" y="1174379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urved Connector 172"/>
            <p:cNvCxnSpPr>
              <a:stCxn id="40" idx="4"/>
              <a:endCxn id="46" idx="0"/>
            </p:cNvCxnSpPr>
            <p:nvPr/>
          </p:nvCxnSpPr>
          <p:spPr>
            <a:xfrm rot="16200000" flipH="1">
              <a:off x="2935361" y="1147178"/>
              <a:ext cx="554822" cy="22250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9"/>
    </mc:Choice>
    <mc:Fallback xmlns="">
      <p:transition xmlns:p14="http://schemas.microsoft.com/office/powerpoint/2010/main" spd="slow" advTm="24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966867" y="461198"/>
            <a:ext cx="118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Roman"/>
                <a:cs typeface="Times Roman"/>
              </a:rPr>
              <a:t>W</a:t>
            </a:r>
            <a:r>
              <a:rPr lang="en-US" sz="5400" b="1" i="1" baseline="-25000" dirty="0" smtClean="0">
                <a:latin typeface="Times Roman"/>
                <a:cs typeface="Times Roman"/>
              </a:rPr>
              <a:t>0</a:t>
            </a:r>
            <a:endParaRPr lang="en-US" sz="5400" b="1" i="1" baseline="-25000" dirty="0">
              <a:latin typeface="Times Roman"/>
              <a:cs typeface="Times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4363" y="4651856"/>
            <a:ext cx="2098003" cy="769441"/>
            <a:chOff x="6588797" y="3400094"/>
            <a:chExt cx="2098003" cy="7694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316575" y="3400094"/>
              <a:ext cx="1370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800000"/>
                  </a:solidFill>
                  <a:latin typeface="Times Roman"/>
                  <a:cs typeface="Times Roman"/>
                </a:rPr>
                <a:t>2</a:t>
              </a:r>
              <a:r>
                <a:rPr lang="en-US" sz="44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hrs</a:t>
              </a:r>
              <a:endParaRPr lang="en-US" sz="44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381749" y="2106230"/>
            <a:ext cx="2293603" cy="2145862"/>
            <a:chOff x="1723866" y="704304"/>
            <a:chExt cx="5386324" cy="4092621"/>
          </a:xfrm>
        </p:grpSpPr>
        <p:cxnSp>
          <p:nvCxnSpPr>
            <p:cNvPr id="141" name="Curved Connector 140"/>
            <p:cNvCxnSpPr>
              <a:stCxn id="157" idx="4"/>
              <a:endCxn id="146" idx="0"/>
            </p:cNvCxnSpPr>
            <p:nvPr/>
          </p:nvCxnSpPr>
          <p:spPr>
            <a:xfrm rot="16200000" flipH="1">
              <a:off x="2928029" y="1246234"/>
              <a:ext cx="811213" cy="228333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Oval 141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504850" y="3665898"/>
              <a:ext cx="1940906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3443408" y="4435340"/>
              <a:ext cx="2063787" cy="36158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46" name="Oval 145"/>
            <p:cNvSpPr/>
            <p:nvPr/>
          </p:nvSpPr>
          <p:spPr>
            <a:xfrm>
              <a:off x="2932227" y="2793510"/>
              <a:ext cx="3086149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47" name="Curved Connector 146"/>
            <p:cNvCxnSpPr>
              <a:stCxn id="142" idx="4"/>
              <a:endCxn id="157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urved Connector 147"/>
            <p:cNvCxnSpPr>
              <a:stCxn id="142" idx="4"/>
              <a:endCxn id="158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urved Connector 148"/>
            <p:cNvCxnSpPr>
              <a:stCxn id="142" idx="4"/>
              <a:endCxn id="159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urved Connector 149"/>
            <p:cNvCxnSpPr>
              <a:stCxn id="142" idx="4"/>
              <a:endCxn id="160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urved Connector 150"/>
            <p:cNvCxnSpPr>
              <a:stCxn id="158" idx="4"/>
              <a:endCxn id="146" idx="0"/>
            </p:cNvCxnSpPr>
            <p:nvPr/>
          </p:nvCxnSpPr>
          <p:spPr>
            <a:xfrm rot="16200000" flipH="1">
              <a:off x="3599832" y="1918037"/>
              <a:ext cx="811213" cy="93972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urved Connector 151"/>
            <p:cNvCxnSpPr>
              <a:stCxn id="146" idx="4"/>
              <a:endCxn id="143" idx="0"/>
            </p:cNvCxnSpPr>
            <p:nvPr/>
          </p:nvCxnSpPr>
          <p:spPr>
            <a:xfrm rot="5400000">
              <a:off x="4219902" y="3407694"/>
              <a:ext cx="510804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urved Connector 152"/>
            <p:cNvCxnSpPr>
              <a:stCxn id="143" idx="4"/>
              <a:endCxn id="144" idx="0"/>
            </p:cNvCxnSpPr>
            <p:nvPr/>
          </p:nvCxnSpPr>
          <p:spPr>
            <a:xfrm rot="5400000">
              <a:off x="4271376" y="4228609"/>
              <a:ext cx="407856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Curved Connector 153"/>
            <p:cNvCxnSpPr>
              <a:stCxn id="159" idx="4"/>
              <a:endCxn id="146" idx="0"/>
            </p:cNvCxnSpPr>
            <p:nvPr/>
          </p:nvCxnSpPr>
          <p:spPr>
            <a:xfrm rot="5400000">
              <a:off x="4385629" y="2071972"/>
              <a:ext cx="811213" cy="6318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Curved Connector 154"/>
            <p:cNvCxnSpPr>
              <a:stCxn id="160" idx="4"/>
              <a:endCxn id="146" idx="0"/>
            </p:cNvCxnSpPr>
            <p:nvPr/>
          </p:nvCxnSpPr>
          <p:spPr>
            <a:xfrm rot="5400000">
              <a:off x="5155030" y="1302572"/>
              <a:ext cx="811213" cy="217066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3467475" y="2106230"/>
            <a:ext cx="2293603" cy="2145862"/>
            <a:chOff x="1723866" y="704304"/>
            <a:chExt cx="5386324" cy="4092621"/>
          </a:xfrm>
        </p:grpSpPr>
        <p:cxnSp>
          <p:nvCxnSpPr>
            <p:cNvPr id="162" name="Curved Connector 161"/>
            <p:cNvCxnSpPr>
              <a:stCxn id="178" idx="4"/>
              <a:endCxn id="167" idx="0"/>
            </p:cNvCxnSpPr>
            <p:nvPr/>
          </p:nvCxnSpPr>
          <p:spPr>
            <a:xfrm rot="16200000" flipH="1">
              <a:off x="2928029" y="1246234"/>
              <a:ext cx="811213" cy="228333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Oval 162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3504850" y="3665898"/>
              <a:ext cx="1940906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443408" y="4435340"/>
              <a:ext cx="2063787" cy="36158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67" name="Oval 166"/>
            <p:cNvSpPr/>
            <p:nvPr/>
          </p:nvSpPr>
          <p:spPr>
            <a:xfrm>
              <a:off x="2932227" y="2793510"/>
              <a:ext cx="3086149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+mj-lt"/>
                  <a:cs typeface="Times Roman"/>
                </a:rPr>
                <a:t>SVM</a:t>
              </a:r>
              <a:endParaRPr lang="en-US" b="1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68" name="Curved Connector 167"/>
            <p:cNvCxnSpPr>
              <a:stCxn id="163" idx="4"/>
              <a:endCxn id="178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Curved Connector 168"/>
            <p:cNvCxnSpPr>
              <a:stCxn id="163" idx="4"/>
              <a:endCxn id="179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Curved Connector 169"/>
            <p:cNvCxnSpPr>
              <a:stCxn id="163" idx="4"/>
              <a:endCxn id="180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Curved Connector 170"/>
            <p:cNvCxnSpPr>
              <a:stCxn id="163" idx="4"/>
              <a:endCxn id="181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Curved Connector 171"/>
            <p:cNvCxnSpPr>
              <a:stCxn id="179" idx="4"/>
              <a:endCxn id="167" idx="0"/>
            </p:cNvCxnSpPr>
            <p:nvPr/>
          </p:nvCxnSpPr>
          <p:spPr>
            <a:xfrm rot="16200000" flipH="1">
              <a:off x="3599832" y="1918037"/>
              <a:ext cx="811213" cy="93972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Curved Connector 173"/>
            <p:cNvCxnSpPr>
              <a:stCxn id="167" idx="4"/>
              <a:endCxn id="164" idx="0"/>
            </p:cNvCxnSpPr>
            <p:nvPr/>
          </p:nvCxnSpPr>
          <p:spPr>
            <a:xfrm rot="5400000">
              <a:off x="4219902" y="3407694"/>
              <a:ext cx="510804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Curved Connector 174"/>
            <p:cNvCxnSpPr>
              <a:stCxn id="164" idx="4"/>
              <a:endCxn id="165" idx="0"/>
            </p:cNvCxnSpPr>
            <p:nvPr/>
          </p:nvCxnSpPr>
          <p:spPr>
            <a:xfrm rot="5400000">
              <a:off x="4271376" y="4228609"/>
              <a:ext cx="407856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Curved Connector 175"/>
            <p:cNvCxnSpPr>
              <a:stCxn id="180" idx="4"/>
              <a:endCxn id="167" idx="0"/>
            </p:cNvCxnSpPr>
            <p:nvPr/>
          </p:nvCxnSpPr>
          <p:spPr>
            <a:xfrm rot="5400000">
              <a:off x="4385629" y="2071972"/>
              <a:ext cx="811213" cy="6318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Curved Connector 176"/>
            <p:cNvCxnSpPr>
              <a:stCxn id="181" idx="4"/>
              <a:endCxn id="167" idx="0"/>
            </p:cNvCxnSpPr>
            <p:nvPr/>
          </p:nvCxnSpPr>
          <p:spPr>
            <a:xfrm rot="5400000">
              <a:off x="5155030" y="1302572"/>
              <a:ext cx="811213" cy="217066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/>
        </p:nvGrpSpPr>
        <p:grpSpPr>
          <a:xfrm>
            <a:off x="6553200" y="2106230"/>
            <a:ext cx="2293603" cy="2145862"/>
            <a:chOff x="1723866" y="704304"/>
            <a:chExt cx="5386324" cy="4092621"/>
          </a:xfrm>
        </p:grpSpPr>
        <p:cxnSp>
          <p:nvCxnSpPr>
            <p:cNvPr id="183" name="Curved Connector 182"/>
            <p:cNvCxnSpPr>
              <a:stCxn id="200" idx="4"/>
              <a:endCxn id="188" idx="0"/>
            </p:cNvCxnSpPr>
            <p:nvPr/>
          </p:nvCxnSpPr>
          <p:spPr>
            <a:xfrm rot="16200000" flipH="1">
              <a:off x="2928029" y="1246234"/>
              <a:ext cx="811213" cy="228333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Oval 183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3504850" y="3665898"/>
              <a:ext cx="1940906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3443408" y="4435340"/>
              <a:ext cx="2063787" cy="361585"/>
            </a:xfrm>
            <a:prstGeom prst="ellipse">
              <a:avLst/>
            </a:prstGeom>
            <a:ln w="7620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+mj-lt"/>
                  <a:cs typeface="Times Roman"/>
                </a:rPr>
                <a:t>AUC</a:t>
              </a:r>
              <a:endParaRPr lang="en-US" b="1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87" name="Group 186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88" name="Oval 187"/>
            <p:cNvSpPr/>
            <p:nvPr/>
          </p:nvSpPr>
          <p:spPr>
            <a:xfrm>
              <a:off x="2932227" y="2793510"/>
              <a:ext cx="3086149" cy="3615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89" name="Curved Connector 188"/>
            <p:cNvCxnSpPr>
              <a:stCxn id="184" idx="4"/>
              <a:endCxn id="200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Curved Connector 190"/>
            <p:cNvCxnSpPr>
              <a:stCxn id="184" idx="4"/>
              <a:endCxn id="201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Curved Connector 192"/>
            <p:cNvCxnSpPr>
              <a:stCxn id="184" idx="4"/>
              <a:endCxn id="202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Curved Connector 193"/>
            <p:cNvCxnSpPr>
              <a:stCxn id="184" idx="4"/>
              <a:endCxn id="203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Curved Connector 194"/>
            <p:cNvCxnSpPr>
              <a:stCxn id="201" idx="4"/>
              <a:endCxn id="188" idx="0"/>
            </p:cNvCxnSpPr>
            <p:nvPr/>
          </p:nvCxnSpPr>
          <p:spPr>
            <a:xfrm rot="16200000" flipH="1">
              <a:off x="3599832" y="1918037"/>
              <a:ext cx="811213" cy="939729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Curved Connector 195"/>
            <p:cNvCxnSpPr>
              <a:stCxn id="188" idx="4"/>
              <a:endCxn id="185" idx="0"/>
            </p:cNvCxnSpPr>
            <p:nvPr/>
          </p:nvCxnSpPr>
          <p:spPr>
            <a:xfrm rot="5400000">
              <a:off x="4219902" y="3407694"/>
              <a:ext cx="510804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Curved Connector 196"/>
            <p:cNvCxnSpPr>
              <a:stCxn id="185" idx="4"/>
              <a:endCxn id="186" idx="0"/>
            </p:cNvCxnSpPr>
            <p:nvPr/>
          </p:nvCxnSpPr>
          <p:spPr>
            <a:xfrm rot="5400000">
              <a:off x="4271376" y="4228609"/>
              <a:ext cx="407856" cy="298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Curved Connector 197"/>
            <p:cNvCxnSpPr>
              <a:stCxn id="202" idx="4"/>
              <a:endCxn id="188" idx="0"/>
            </p:cNvCxnSpPr>
            <p:nvPr/>
          </p:nvCxnSpPr>
          <p:spPr>
            <a:xfrm rot="5400000">
              <a:off x="4385629" y="2071972"/>
              <a:ext cx="811213" cy="6318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Curved Connector 198"/>
            <p:cNvCxnSpPr>
              <a:stCxn id="203" idx="4"/>
              <a:endCxn id="188" idx="0"/>
            </p:cNvCxnSpPr>
            <p:nvPr/>
          </p:nvCxnSpPr>
          <p:spPr>
            <a:xfrm rot="5400000">
              <a:off x="5155030" y="1302572"/>
              <a:ext cx="811213" cy="217066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3982019" y="461198"/>
            <a:ext cx="118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Roman"/>
                <a:cs typeface="Times Roman"/>
              </a:rPr>
              <a:t>W</a:t>
            </a:r>
            <a:r>
              <a:rPr lang="en-US" sz="5400" b="1" i="1" baseline="-25000" dirty="0">
                <a:latin typeface="Times Roman"/>
                <a:cs typeface="Times Roman"/>
              </a:rPr>
              <a:t>1</a:t>
            </a:r>
          </a:p>
        </p:txBody>
      </p:sp>
      <p:grpSp>
        <p:nvGrpSpPr>
          <p:cNvPr id="207" name="Group 206"/>
          <p:cNvGrpSpPr/>
          <p:nvPr/>
        </p:nvGrpSpPr>
        <p:grpSpPr>
          <a:xfrm>
            <a:off x="3596440" y="4651856"/>
            <a:ext cx="2098003" cy="769441"/>
            <a:chOff x="6588797" y="3400094"/>
            <a:chExt cx="2098003" cy="769441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209" name="TextBox 208"/>
            <p:cNvSpPr txBox="1"/>
            <p:nvPr/>
          </p:nvSpPr>
          <p:spPr>
            <a:xfrm>
              <a:off x="7316575" y="3400094"/>
              <a:ext cx="1370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800000"/>
                  </a:solidFill>
                  <a:latin typeface="Times Roman"/>
                  <a:cs typeface="Times Roman"/>
                </a:rPr>
                <a:t>2</a:t>
              </a:r>
              <a:r>
                <a:rPr lang="en-US" sz="44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hrs</a:t>
              </a:r>
              <a:endParaRPr lang="en-US" sz="44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7125617" y="461198"/>
            <a:ext cx="118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latin typeface="Times Roman"/>
                <a:cs typeface="Times Roman"/>
              </a:rPr>
              <a:t>W</a:t>
            </a:r>
            <a:r>
              <a:rPr lang="en-US" sz="5400" b="1" i="1" baseline="-25000" dirty="0" smtClean="0">
                <a:latin typeface="Times Roman"/>
                <a:cs typeface="Times Roman"/>
              </a:rPr>
              <a:t>2</a:t>
            </a:r>
            <a:endParaRPr lang="en-US" sz="5400" b="1" i="1" baseline="-25000" dirty="0">
              <a:latin typeface="Times Roman"/>
              <a:cs typeface="Times Roman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6648466" y="4651856"/>
            <a:ext cx="2098003" cy="769441"/>
            <a:chOff x="6588797" y="3400094"/>
            <a:chExt cx="2098003" cy="769441"/>
          </a:xfrm>
        </p:grpSpPr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213" name="TextBox 212"/>
            <p:cNvSpPr txBox="1"/>
            <p:nvPr/>
          </p:nvSpPr>
          <p:spPr>
            <a:xfrm>
              <a:off x="7316575" y="3400094"/>
              <a:ext cx="1370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800000"/>
                  </a:solidFill>
                  <a:latin typeface="Times Roman"/>
                  <a:cs typeface="Times Roman"/>
                </a:rPr>
                <a:t>2</a:t>
              </a:r>
              <a:r>
                <a:rPr lang="en-US" sz="44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hrs</a:t>
              </a:r>
              <a:endParaRPr lang="en-US" sz="44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601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7"/>
    </mc:Choice>
    <mc:Fallback xmlns="">
      <p:transition xmlns:p14="http://schemas.microsoft.com/office/powerpoint/2010/main" spd="slow" advTm="239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via Iteration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Knobs to tune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Data preprocessing: e.g., data cleaning, adding features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Modeling: e.g., </a:t>
            </a:r>
            <a:r>
              <a:rPr lang="en-US" dirty="0" err="1" smtClean="0"/>
              <a:t>hyperparameters</a:t>
            </a:r>
            <a:r>
              <a:rPr lang="en-US" dirty="0" smtClean="0"/>
              <a:t>, model type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</a:t>
            </a:r>
            <a:r>
              <a:rPr lang="en-US" dirty="0" smtClean="0"/>
              <a:t>ost </a:t>
            </a:r>
            <a:r>
              <a:rPr lang="en-US" dirty="0"/>
              <a:t>p</a:t>
            </a:r>
            <a:r>
              <a:rPr lang="en-US" dirty="0" smtClean="0"/>
              <a:t>rocessing: e.g., evaluation metrics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Can take hundreds of iterations!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Currently rerun workflow end-to-end in every iteration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iter</a:t>
            </a:r>
            <a:r>
              <a:rPr lang="en-US" dirty="0" smtClean="0"/>
              <a:t>: 2 </a:t>
            </a:r>
            <a:r>
              <a:rPr lang="en-US" dirty="0" err="1" smtClean="0"/>
              <a:t>hrs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2</a:t>
            </a:r>
            <a:r>
              <a:rPr lang="en-US" baseline="30000" dirty="0" smtClean="0">
                <a:sym typeface="Wingdings"/>
              </a:rPr>
              <a:t>nd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iter</a:t>
            </a:r>
            <a:r>
              <a:rPr lang="en-US" dirty="0" smtClean="0">
                <a:sym typeface="Wingdings"/>
              </a:rPr>
              <a:t>: 2 </a:t>
            </a:r>
            <a:r>
              <a:rPr lang="en-US" dirty="0" err="1" smtClean="0">
                <a:sym typeface="Wingdings"/>
              </a:rPr>
              <a:t>hrs</a:t>
            </a:r>
            <a:r>
              <a:rPr lang="en-US" dirty="0" smtClean="0">
                <a:sym typeface="Wingdings"/>
              </a:rPr>
              <a:t>  3</a:t>
            </a:r>
            <a:r>
              <a:rPr lang="en-US" baseline="30000" dirty="0" smtClean="0">
                <a:sym typeface="Wingdings"/>
              </a:rPr>
              <a:t>rd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iter</a:t>
            </a:r>
            <a:r>
              <a:rPr lang="en-US" dirty="0" smtClean="0">
                <a:sym typeface="Wingdings"/>
              </a:rPr>
              <a:t>: 2 </a:t>
            </a:r>
            <a:r>
              <a:rPr lang="en-US" dirty="0" err="1" smtClean="0">
                <a:sym typeface="Wingdings"/>
              </a:rPr>
              <a:t>hrs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i="1" dirty="0" smtClean="0"/>
              <a:t>Materialize</a:t>
            </a:r>
            <a:r>
              <a:rPr lang="en-US" dirty="0" smtClean="0"/>
              <a:t> </a:t>
            </a:r>
            <a:r>
              <a:rPr lang="en-US" dirty="0"/>
              <a:t>intermediate results to speed up subsequent executions through </a:t>
            </a:r>
            <a:r>
              <a:rPr lang="en-US" b="1" i="1" dirty="0" smtClean="0"/>
              <a:t>reuse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6</a:t>
            </a:fld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3" y="4207249"/>
            <a:ext cx="855193" cy="85519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44355" y="3655418"/>
            <a:ext cx="4511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rgbClr val="800000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 A  S  T  E  F  U  L</a:t>
            </a:r>
            <a:endParaRPr lang="en-US" sz="4400" b="1" dirty="0">
              <a:ln w="18000">
                <a:solidFill>
                  <a:srgbClr val="800000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7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72"/>
    </mc:Choice>
    <mc:Fallback xmlns="">
      <p:transition xmlns:p14="http://schemas.microsoft.com/office/powerpoint/2010/main" spd="slow" advTm="67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4835" y="702400"/>
            <a:ext cx="2293603" cy="2409916"/>
            <a:chOff x="1723866" y="704304"/>
            <a:chExt cx="5386324" cy="4596233"/>
          </a:xfrm>
        </p:grpSpPr>
        <p:cxnSp>
          <p:nvCxnSpPr>
            <p:cNvPr id="7" name="Curved Connector 6"/>
            <p:cNvCxnSpPr>
              <a:stCxn id="23" idx="4"/>
              <a:endCxn id="12" idx="0"/>
            </p:cNvCxnSpPr>
            <p:nvPr/>
          </p:nvCxnSpPr>
          <p:spPr>
            <a:xfrm rot="16200000" flipH="1">
              <a:off x="2676224" y="1498039"/>
              <a:ext cx="1314822" cy="228333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4850" y="4169510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43409" y="4938951"/>
              <a:ext cx="2063786" cy="3615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932228" y="329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3" name="Curved Connector 12"/>
            <p:cNvCxnSpPr>
              <a:stCxn id="8" idx="4"/>
              <a:endCxn id="23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8" idx="4"/>
              <a:endCxn id="24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8" idx="4"/>
              <a:endCxn id="25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8" idx="4"/>
              <a:endCxn id="26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24" idx="4"/>
              <a:endCxn id="12" idx="0"/>
            </p:cNvCxnSpPr>
            <p:nvPr/>
          </p:nvCxnSpPr>
          <p:spPr>
            <a:xfrm rot="16200000" flipH="1">
              <a:off x="3348028" y="2169845"/>
              <a:ext cx="131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2" idx="4"/>
              <a:endCxn id="9" idx="0"/>
            </p:cNvCxnSpPr>
            <p:nvPr/>
          </p:nvCxnSpPr>
          <p:spPr>
            <a:xfrm rot="5400000">
              <a:off x="4219901" y="3914108"/>
              <a:ext cx="510804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9" idx="4"/>
              <a:endCxn id="10" idx="0"/>
            </p:cNvCxnSpPr>
            <p:nvPr/>
          </p:nvCxnSpPr>
          <p:spPr>
            <a:xfrm rot="5400000">
              <a:off x="4271376" y="4735023"/>
              <a:ext cx="407855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25" idx="4"/>
              <a:endCxn id="12" idx="0"/>
            </p:cNvCxnSpPr>
            <p:nvPr/>
          </p:nvCxnSpPr>
          <p:spPr>
            <a:xfrm rot="5400000">
              <a:off x="4133822" y="2323779"/>
              <a:ext cx="131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26" idx="4"/>
              <a:endCxn id="12" idx="0"/>
            </p:cNvCxnSpPr>
            <p:nvPr/>
          </p:nvCxnSpPr>
          <p:spPr>
            <a:xfrm rot="5400000">
              <a:off x="4903223" y="1554379"/>
              <a:ext cx="131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514945" y="702400"/>
            <a:ext cx="2293603" cy="2409916"/>
            <a:chOff x="1723866" y="704304"/>
            <a:chExt cx="5386324" cy="4596233"/>
          </a:xfrm>
        </p:grpSpPr>
        <p:cxnSp>
          <p:nvCxnSpPr>
            <p:cNvPr id="76" name="Curved Connector 75"/>
            <p:cNvCxnSpPr>
              <a:stCxn id="92" idx="4"/>
              <a:endCxn id="81" idx="0"/>
            </p:cNvCxnSpPr>
            <p:nvPr/>
          </p:nvCxnSpPr>
          <p:spPr>
            <a:xfrm rot="16200000" flipH="1">
              <a:off x="2676224" y="1498039"/>
              <a:ext cx="1314822" cy="2283335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504850" y="4169510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443409" y="4938951"/>
              <a:ext cx="2063786" cy="3615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932228" y="329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 cmpd="sng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82" name="Curved Connector 81"/>
            <p:cNvCxnSpPr>
              <a:stCxn id="77" idx="4"/>
              <a:endCxn id="92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77" idx="4"/>
              <a:endCxn id="93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urved Connector 83"/>
            <p:cNvCxnSpPr>
              <a:stCxn id="77" idx="4"/>
              <a:endCxn id="94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urved Connector 84"/>
            <p:cNvCxnSpPr>
              <a:stCxn id="77" idx="4"/>
              <a:endCxn id="95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urved Connector 85"/>
            <p:cNvCxnSpPr>
              <a:stCxn id="93" idx="4"/>
              <a:endCxn id="81" idx="0"/>
            </p:cNvCxnSpPr>
            <p:nvPr/>
          </p:nvCxnSpPr>
          <p:spPr>
            <a:xfrm rot="16200000" flipH="1">
              <a:off x="3348028" y="2169845"/>
              <a:ext cx="1314822" cy="93972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urved Connector 86"/>
            <p:cNvCxnSpPr>
              <a:stCxn id="81" idx="4"/>
              <a:endCxn id="78" idx="0"/>
            </p:cNvCxnSpPr>
            <p:nvPr/>
          </p:nvCxnSpPr>
          <p:spPr>
            <a:xfrm rot="5400000">
              <a:off x="4219901" y="3914108"/>
              <a:ext cx="510804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>
              <a:stCxn id="78" idx="4"/>
              <a:endCxn id="79" idx="0"/>
            </p:cNvCxnSpPr>
            <p:nvPr/>
          </p:nvCxnSpPr>
          <p:spPr>
            <a:xfrm rot="5400000">
              <a:off x="4271376" y="4735023"/>
              <a:ext cx="407855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>
              <a:stCxn id="94" idx="4"/>
              <a:endCxn id="81" idx="0"/>
            </p:cNvCxnSpPr>
            <p:nvPr/>
          </p:nvCxnSpPr>
          <p:spPr>
            <a:xfrm rot="5400000">
              <a:off x="4133822" y="2323779"/>
              <a:ext cx="1314822" cy="63186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urved Connector 89"/>
            <p:cNvCxnSpPr>
              <a:stCxn id="95" idx="4"/>
              <a:endCxn id="81" idx="0"/>
            </p:cNvCxnSpPr>
            <p:nvPr/>
          </p:nvCxnSpPr>
          <p:spPr>
            <a:xfrm rot="5400000">
              <a:off x="4903223" y="1554379"/>
              <a:ext cx="1314822" cy="2170661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65000"/>
                </a:schemeClr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6515055" y="702400"/>
            <a:ext cx="2293603" cy="2409916"/>
            <a:chOff x="1723866" y="704304"/>
            <a:chExt cx="5386324" cy="4596233"/>
          </a:xfrm>
        </p:grpSpPr>
        <p:cxnSp>
          <p:nvCxnSpPr>
            <p:cNvPr id="98" name="Curved Connector 97"/>
            <p:cNvCxnSpPr>
              <a:stCxn id="114" idx="4"/>
              <a:endCxn id="103" idx="0"/>
            </p:cNvCxnSpPr>
            <p:nvPr/>
          </p:nvCxnSpPr>
          <p:spPr>
            <a:xfrm rot="16200000" flipH="1">
              <a:off x="2676224" y="1498039"/>
              <a:ext cx="1314822" cy="2283335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A6A6A6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504850" y="4169510"/>
              <a:ext cx="1940905" cy="361586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A6A6A6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443409" y="4938951"/>
              <a:ext cx="2063786" cy="361586"/>
            </a:xfrm>
            <a:prstGeom prst="ellipse">
              <a:avLst/>
            </a:prstGeom>
            <a:ln w="76200"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rgbClr val="A6A6A6"/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rgbClr val="A6A6A6"/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rgbClr val="A6A6A6"/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rgbClr val="D9D9D9"/>
              </a:solidFill>
              <a:ln>
                <a:solidFill>
                  <a:srgbClr val="A6A6A6"/>
                </a:solidFill>
                <a:prstDash val="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>
              <a:off x="2932228" y="3297120"/>
              <a:ext cx="3086149" cy="361586"/>
            </a:xfrm>
            <a:prstGeom prst="ellipse">
              <a:avLst/>
            </a:prstGeom>
            <a:solidFill>
              <a:srgbClr val="D9D9D9"/>
            </a:solidFill>
            <a:ln>
              <a:solidFill>
                <a:srgbClr val="A6A6A6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04" name="Curved Connector 103"/>
            <p:cNvCxnSpPr>
              <a:stCxn id="99" idx="4"/>
              <a:endCxn id="114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urved Connector 104"/>
            <p:cNvCxnSpPr>
              <a:stCxn id="99" idx="4"/>
              <a:endCxn id="115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urved Connector 105"/>
            <p:cNvCxnSpPr>
              <a:stCxn id="99" idx="4"/>
              <a:endCxn id="116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Curved Connector 106"/>
            <p:cNvCxnSpPr>
              <a:stCxn id="99" idx="4"/>
              <a:endCxn id="117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urved Connector 107"/>
            <p:cNvCxnSpPr>
              <a:stCxn id="115" idx="4"/>
              <a:endCxn id="103" idx="0"/>
            </p:cNvCxnSpPr>
            <p:nvPr/>
          </p:nvCxnSpPr>
          <p:spPr>
            <a:xfrm rot="16200000" flipH="1">
              <a:off x="3348028" y="2169845"/>
              <a:ext cx="1314822" cy="93972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urved Connector 108"/>
            <p:cNvCxnSpPr>
              <a:stCxn id="103" idx="4"/>
              <a:endCxn id="100" idx="0"/>
            </p:cNvCxnSpPr>
            <p:nvPr/>
          </p:nvCxnSpPr>
          <p:spPr>
            <a:xfrm rot="5400000">
              <a:off x="4219901" y="3914108"/>
              <a:ext cx="510804" cy="1270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urved Connector 109"/>
            <p:cNvCxnSpPr>
              <a:stCxn id="100" idx="4"/>
              <a:endCxn id="101" idx="0"/>
            </p:cNvCxnSpPr>
            <p:nvPr/>
          </p:nvCxnSpPr>
          <p:spPr>
            <a:xfrm rot="5400000">
              <a:off x="4271376" y="4735023"/>
              <a:ext cx="407855" cy="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urved Connector 110"/>
            <p:cNvCxnSpPr>
              <a:stCxn id="116" idx="4"/>
              <a:endCxn id="103" idx="0"/>
            </p:cNvCxnSpPr>
            <p:nvPr/>
          </p:nvCxnSpPr>
          <p:spPr>
            <a:xfrm rot="5400000">
              <a:off x="4133822" y="2323779"/>
              <a:ext cx="1314822" cy="631860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urved Connector 111"/>
            <p:cNvCxnSpPr>
              <a:stCxn id="117" idx="4"/>
              <a:endCxn id="103" idx="0"/>
            </p:cNvCxnSpPr>
            <p:nvPr/>
          </p:nvCxnSpPr>
          <p:spPr>
            <a:xfrm rot="5400000">
              <a:off x="4903223" y="1554379"/>
              <a:ext cx="1314822" cy="2170661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A6A6A6"/>
              </a:solidFill>
              <a:prstDash val="dash"/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27433" y="3356606"/>
            <a:ext cx="1663339" cy="584776"/>
            <a:chOff x="6588797" y="3400094"/>
            <a:chExt cx="2098003" cy="737590"/>
          </a:xfrm>
        </p:grpSpPr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7316575" y="3400094"/>
              <a:ext cx="1370225" cy="73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800000"/>
                  </a:solidFill>
                  <a:latin typeface="Times Roman"/>
                  <a:cs typeface="Times Roman"/>
                </a:rPr>
                <a:t>2</a:t>
              </a:r>
              <a:r>
                <a:rPr lang="en-US" sz="32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hrs</a:t>
              </a:r>
              <a:endParaRPr lang="en-US" sz="32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790198" y="3356606"/>
            <a:ext cx="2018349" cy="584776"/>
            <a:chOff x="6588797" y="3400094"/>
            <a:chExt cx="2545785" cy="737590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/>
          </p:nvSpPr>
          <p:spPr>
            <a:xfrm>
              <a:off x="7316574" y="3400094"/>
              <a:ext cx="1818008" cy="73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30min</a:t>
              </a:r>
              <a:endParaRPr lang="en-US" sz="32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6843387" y="3338369"/>
            <a:ext cx="2018349" cy="584776"/>
            <a:chOff x="6588797" y="3400094"/>
            <a:chExt cx="2545785" cy="737590"/>
          </a:xfrm>
        </p:grpSpPr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8797" y="3515546"/>
              <a:ext cx="599135" cy="599135"/>
            </a:xfrm>
            <a:prstGeom prst="rect">
              <a:avLst/>
            </a:prstGeom>
          </p:spPr>
        </p:pic>
        <p:sp>
          <p:nvSpPr>
            <p:cNvPr id="128" name="TextBox 127"/>
            <p:cNvSpPr txBox="1"/>
            <p:nvPr/>
          </p:nvSpPr>
          <p:spPr>
            <a:xfrm>
              <a:off x="7316574" y="3400094"/>
              <a:ext cx="1818008" cy="737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800000"/>
                  </a:solidFill>
                  <a:latin typeface="Times Roman"/>
                  <a:cs typeface="Times Roman"/>
                </a:rPr>
                <a:t>5min</a:t>
              </a:r>
              <a:endParaRPr lang="en-US" sz="3200" b="1" dirty="0">
                <a:solidFill>
                  <a:srgbClr val="800000"/>
                </a:solidFill>
                <a:latin typeface="Times Roman"/>
                <a:cs typeface="Times Roman"/>
              </a:endParaRPr>
            </a:p>
          </p:txBody>
        </p:sp>
      </p:grpSp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438" y="2358896"/>
            <a:ext cx="717300" cy="69996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237" y="2357265"/>
            <a:ext cx="717300" cy="699965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2279612" y="4133174"/>
            <a:ext cx="4584777" cy="1257859"/>
            <a:chOff x="2062764" y="4039100"/>
            <a:chExt cx="4584777" cy="1257859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2764" y="4109196"/>
              <a:ext cx="1727434" cy="1117666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64442" y="4152504"/>
              <a:ext cx="586228" cy="586228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7"/>
            <a:srcRect l="21654" r="23132"/>
            <a:stretch/>
          </p:blipFill>
          <p:spPr>
            <a:xfrm>
              <a:off x="4301678" y="4109196"/>
              <a:ext cx="1157095" cy="1117666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1269" y="4039100"/>
              <a:ext cx="666272" cy="1257859"/>
            </a:xfrm>
            <a:prstGeom prst="rect">
              <a:avLst/>
            </a:prstGeom>
          </p:spPr>
        </p:pic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6139" y="4932473"/>
            <a:ext cx="766396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44"/>
    </mc:Choice>
    <mc:Fallback xmlns="">
      <p:transition xmlns:p14="http://schemas.microsoft.com/office/powerpoint/2010/main" spd="slow" advTm="355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/>
          <p:cNvSpPr/>
          <p:nvPr/>
        </p:nvSpPr>
        <p:spPr>
          <a:xfrm>
            <a:off x="3517339" y="4271218"/>
            <a:ext cx="439514" cy="21770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materialize?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36219" y="1721624"/>
            <a:ext cx="2685968" cy="2767297"/>
            <a:chOff x="1617044" y="704304"/>
            <a:chExt cx="5493146" cy="4596233"/>
          </a:xfrm>
        </p:grpSpPr>
        <p:cxnSp>
          <p:nvCxnSpPr>
            <p:cNvPr id="7" name="Curved Connector 6"/>
            <p:cNvCxnSpPr>
              <a:stCxn id="23" idx="4"/>
              <a:endCxn id="13" idx="0"/>
            </p:cNvCxnSpPr>
            <p:nvPr/>
          </p:nvCxnSpPr>
          <p:spPr>
            <a:xfrm rot="16200000" flipH="1">
              <a:off x="3274595" y="2096411"/>
              <a:ext cx="502423" cy="189899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Curved Connector 7"/>
            <p:cNvCxnSpPr>
              <a:stCxn id="24" idx="4"/>
              <a:endCxn id="23" idx="0"/>
            </p:cNvCxnSpPr>
            <p:nvPr/>
          </p:nvCxnSpPr>
          <p:spPr>
            <a:xfrm rot="16200000" flipH="1">
              <a:off x="2158732" y="2015533"/>
              <a:ext cx="450812" cy="3843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504850" y="4169510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443409" y="4938951"/>
              <a:ext cx="2063786" cy="3615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2932228" y="329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4" name="Curved Connector 13"/>
            <p:cNvCxnSpPr>
              <a:stCxn id="9" idx="4"/>
              <a:endCxn id="24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9" idx="4"/>
              <a:endCxn id="25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9" idx="4"/>
              <a:endCxn id="26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9" idx="4"/>
              <a:endCxn id="27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25" idx="4"/>
              <a:endCxn id="13" idx="0"/>
            </p:cNvCxnSpPr>
            <p:nvPr/>
          </p:nvCxnSpPr>
          <p:spPr>
            <a:xfrm rot="16200000" flipH="1">
              <a:off x="3348028" y="2169845"/>
              <a:ext cx="131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13" idx="4"/>
              <a:endCxn id="10" idx="0"/>
            </p:cNvCxnSpPr>
            <p:nvPr/>
          </p:nvCxnSpPr>
          <p:spPr>
            <a:xfrm rot="5400000">
              <a:off x="4219901" y="3914108"/>
              <a:ext cx="510804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0" idx="4"/>
              <a:endCxn id="11" idx="0"/>
            </p:cNvCxnSpPr>
            <p:nvPr/>
          </p:nvCxnSpPr>
          <p:spPr>
            <a:xfrm rot="5400000">
              <a:off x="4271376" y="4735023"/>
              <a:ext cx="407855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26" idx="4"/>
              <a:endCxn id="13" idx="0"/>
            </p:cNvCxnSpPr>
            <p:nvPr/>
          </p:nvCxnSpPr>
          <p:spPr>
            <a:xfrm rot="5400000">
              <a:off x="4133822" y="2323779"/>
              <a:ext cx="131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7" idx="4"/>
              <a:endCxn id="13" idx="0"/>
            </p:cNvCxnSpPr>
            <p:nvPr/>
          </p:nvCxnSpPr>
          <p:spPr>
            <a:xfrm rot="5400000">
              <a:off x="4903223" y="1554379"/>
              <a:ext cx="131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617044" y="2433111"/>
              <a:ext cx="1918531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99" y="3592003"/>
            <a:ext cx="2389126" cy="1793835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3514069" y="4271218"/>
            <a:ext cx="439514" cy="2177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n 30"/>
          <p:cNvSpPr/>
          <p:nvPr/>
        </p:nvSpPr>
        <p:spPr>
          <a:xfrm>
            <a:off x="3454251" y="3807953"/>
            <a:ext cx="457773" cy="213879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10" idx="2"/>
            <a:endCxn id="31" idx="4"/>
          </p:cNvCxnSpPr>
          <p:nvPr/>
        </p:nvCxnSpPr>
        <p:spPr>
          <a:xfrm flipH="1" flipV="1">
            <a:off x="3912024" y="3914893"/>
            <a:ext cx="247270" cy="19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>
            <a:off x="2657525" y="2273374"/>
            <a:ext cx="439514" cy="2177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3454251" y="3683260"/>
            <a:ext cx="457773" cy="46326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08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03"/>
    </mc:Choice>
    <mc:Fallback xmlns="">
      <p:transition xmlns:p14="http://schemas.microsoft.com/office/powerpoint/2010/main" spd="slow" advTm="3510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animBg="1"/>
      <p:bldP spid="30" grpId="1" animBg="1"/>
      <p:bldP spid="31" grpId="0" animBg="1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reuse?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everything was materialized</a:t>
            </a:r>
          </a:p>
          <a:p>
            <a:r>
              <a:rPr lang="en-US" dirty="0" smtClean="0"/>
              <a:t>Reload input to changed nodes?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31311" y="2805923"/>
            <a:ext cx="2685968" cy="2767297"/>
            <a:chOff x="1617044" y="704304"/>
            <a:chExt cx="5493146" cy="4596233"/>
          </a:xfrm>
        </p:grpSpPr>
        <p:cxnSp>
          <p:nvCxnSpPr>
            <p:cNvPr id="6" name="Curved Connector 5"/>
            <p:cNvCxnSpPr>
              <a:stCxn id="22" idx="4"/>
              <a:endCxn id="12" idx="0"/>
            </p:cNvCxnSpPr>
            <p:nvPr/>
          </p:nvCxnSpPr>
          <p:spPr>
            <a:xfrm rot="16200000" flipH="1">
              <a:off x="3274595" y="2096411"/>
              <a:ext cx="502423" cy="189899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urved Connector 6"/>
            <p:cNvCxnSpPr>
              <a:stCxn id="23" idx="4"/>
              <a:endCxn id="22" idx="0"/>
            </p:cNvCxnSpPr>
            <p:nvPr/>
          </p:nvCxnSpPr>
          <p:spPr>
            <a:xfrm rot="16200000" flipH="1">
              <a:off x="2158732" y="2015533"/>
              <a:ext cx="450812" cy="38434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71440" y="704304"/>
              <a:ext cx="1807725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504850" y="4169510"/>
              <a:ext cx="1940905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443409" y="4938951"/>
              <a:ext cx="2063786" cy="36158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723866" y="1620712"/>
              <a:ext cx="5386324" cy="361586"/>
              <a:chOff x="1573866" y="1306130"/>
              <a:chExt cx="5386324" cy="361586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573866" y="1306130"/>
                <a:ext cx="936204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562" y="1306130"/>
                <a:ext cx="994025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61079" y="1306130"/>
                <a:ext cx="1392168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31738" y="1306130"/>
                <a:ext cx="928452" cy="36158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rgbClr val="000000"/>
                  </a:solidFill>
                  <a:latin typeface="+mj-lt"/>
                  <a:cs typeface="Times Roman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2932228" y="3297120"/>
              <a:ext cx="3086149" cy="36158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  <p:cxnSp>
          <p:nvCxnSpPr>
            <p:cNvPr id="13" name="Curved Connector 12"/>
            <p:cNvCxnSpPr>
              <a:stCxn id="8" idx="4"/>
              <a:endCxn id="23" idx="0"/>
            </p:cNvCxnSpPr>
            <p:nvPr/>
          </p:nvCxnSpPr>
          <p:spPr>
            <a:xfrm rot="5400000">
              <a:off x="3056225" y="201634"/>
              <a:ext cx="554822" cy="228333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stCxn id="8" idx="4"/>
              <a:endCxn id="24" idx="0"/>
            </p:cNvCxnSpPr>
            <p:nvPr/>
          </p:nvCxnSpPr>
          <p:spPr>
            <a:xfrm rot="5400000">
              <a:off x="3728028" y="873437"/>
              <a:ext cx="55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8" idx="4"/>
              <a:endCxn id="25" idx="0"/>
            </p:cNvCxnSpPr>
            <p:nvPr/>
          </p:nvCxnSpPr>
          <p:spPr>
            <a:xfrm rot="16200000" flipH="1">
              <a:off x="4513822" y="1027371"/>
              <a:ext cx="55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8" idx="4"/>
              <a:endCxn id="26" idx="0"/>
            </p:cNvCxnSpPr>
            <p:nvPr/>
          </p:nvCxnSpPr>
          <p:spPr>
            <a:xfrm rot="16200000" flipH="1">
              <a:off x="5283222" y="257970"/>
              <a:ext cx="55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24" idx="4"/>
              <a:endCxn id="12" idx="0"/>
            </p:cNvCxnSpPr>
            <p:nvPr/>
          </p:nvCxnSpPr>
          <p:spPr>
            <a:xfrm rot="16200000" flipH="1">
              <a:off x="3348028" y="2169845"/>
              <a:ext cx="1314822" cy="93972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2" idx="4"/>
              <a:endCxn id="9" idx="0"/>
            </p:cNvCxnSpPr>
            <p:nvPr/>
          </p:nvCxnSpPr>
          <p:spPr>
            <a:xfrm rot="5400000">
              <a:off x="4219901" y="3914108"/>
              <a:ext cx="510804" cy="1270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9" idx="4"/>
              <a:endCxn id="10" idx="0"/>
            </p:cNvCxnSpPr>
            <p:nvPr/>
          </p:nvCxnSpPr>
          <p:spPr>
            <a:xfrm rot="5400000">
              <a:off x="4271376" y="4735023"/>
              <a:ext cx="407855" cy="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25" idx="4"/>
              <a:endCxn id="12" idx="0"/>
            </p:cNvCxnSpPr>
            <p:nvPr/>
          </p:nvCxnSpPr>
          <p:spPr>
            <a:xfrm rot="5400000">
              <a:off x="4133822" y="2323779"/>
              <a:ext cx="1314822" cy="631860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26" idx="4"/>
              <a:endCxn id="12" idx="0"/>
            </p:cNvCxnSpPr>
            <p:nvPr/>
          </p:nvCxnSpPr>
          <p:spPr>
            <a:xfrm rot="5400000">
              <a:off x="4903223" y="1554379"/>
              <a:ext cx="1314822" cy="217066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1617044" y="2433111"/>
              <a:ext cx="1918531" cy="36158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0000"/>
                </a:solidFill>
                <a:latin typeface="+mj-lt"/>
                <a:cs typeface="Times Roman"/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3495573" y="4892252"/>
            <a:ext cx="439514" cy="21770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054174" y="4367005"/>
            <a:ext cx="820219" cy="221525"/>
            <a:chOff x="3054174" y="4367005"/>
            <a:chExt cx="820219" cy="221525"/>
          </a:xfrm>
        </p:grpSpPr>
        <p:sp>
          <p:nvSpPr>
            <p:cNvPr id="28" name="Can 27"/>
            <p:cNvSpPr/>
            <p:nvPr/>
          </p:nvSpPr>
          <p:spPr>
            <a:xfrm>
              <a:off x="3054174" y="4367005"/>
              <a:ext cx="458737" cy="221525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4"/>
              <a:endCxn id="12" idx="2"/>
            </p:cNvCxnSpPr>
            <p:nvPr/>
          </p:nvCxnSpPr>
          <p:spPr>
            <a:xfrm flipV="1">
              <a:off x="3512911" y="4475856"/>
              <a:ext cx="361482" cy="191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05" y="2805923"/>
            <a:ext cx="871602" cy="871602"/>
          </a:xfrm>
          <a:prstGeom prst="rect">
            <a:avLst/>
          </a:prstGeom>
        </p:spPr>
      </p:pic>
      <p:sp>
        <p:nvSpPr>
          <p:cNvPr id="33" name="Can 32"/>
          <p:cNvSpPr/>
          <p:nvPr/>
        </p:nvSpPr>
        <p:spPr>
          <a:xfrm>
            <a:off x="2233196" y="4116395"/>
            <a:ext cx="1279715" cy="718922"/>
          </a:xfrm>
          <a:prstGeom prst="can">
            <a:avLst/>
          </a:prstGeom>
          <a:ln w="762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366727" y="2793589"/>
            <a:ext cx="820219" cy="221525"/>
            <a:chOff x="3054174" y="4367005"/>
            <a:chExt cx="820219" cy="221525"/>
          </a:xfrm>
        </p:grpSpPr>
        <p:sp>
          <p:nvSpPr>
            <p:cNvPr id="36" name="Can 35"/>
            <p:cNvSpPr/>
            <p:nvPr/>
          </p:nvSpPr>
          <p:spPr>
            <a:xfrm>
              <a:off x="3054174" y="4367005"/>
              <a:ext cx="458737" cy="221525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4"/>
            </p:cNvCxnSpPr>
            <p:nvPr/>
          </p:nvCxnSpPr>
          <p:spPr>
            <a:xfrm flipV="1">
              <a:off x="3512911" y="4475856"/>
              <a:ext cx="361482" cy="191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0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7"/>
    </mc:Choice>
    <mc:Fallback xmlns="">
      <p:transition xmlns:p14="http://schemas.microsoft.com/office/powerpoint/2010/main" spd="slow" advTm="103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11.9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7.3|3.3|7|8.8|27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1|8.2|7|10|1.7|4.1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3|7.8|10.9|11.9|7.9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8.1|1.9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5|4.6|6.8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3|0.2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4|12.8|7.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19901</TotalTime>
  <Words>3277</Words>
  <Application>Microsoft Macintosh PowerPoint</Application>
  <PresentationFormat>On-screen Show (16:10)</PresentationFormat>
  <Paragraphs>603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HELIX: Holistic Optimization for Accelerating Iterative Machine Learning </vt:lpstr>
      <vt:lpstr>Machine Learning is Everywhere!</vt:lpstr>
      <vt:lpstr>Application: Census Income</vt:lpstr>
      <vt:lpstr>PowerPoint Presentation</vt:lpstr>
      <vt:lpstr>PowerPoint Presentation</vt:lpstr>
      <vt:lpstr>Improvement via Iteration</vt:lpstr>
      <vt:lpstr>PowerPoint Presentation</vt:lpstr>
      <vt:lpstr>What to materialize?</vt:lpstr>
      <vt:lpstr>What to reuse?</vt:lpstr>
      <vt:lpstr>Recap</vt:lpstr>
      <vt:lpstr>PowerPoint Presentation</vt:lpstr>
      <vt:lpstr>The Workflow Lifecycle</vt:lpstr>
      <vt:lpstr>The Workflow Lifecycle</vt:lpstr>
      <vt:lpstr>Reuse: Optimal Execution Plan</vt:lpstr>
      <vt:lpstr>Reuse: Optimal Execution Plan</vt:lpstr>
      <vt:lpstr>Reuse: Optimal Execution Plan</vt:lpstr>
      <vt:lpstr>Reuse: Optimal Execution Plan</vt:lpstr>
      <vt:lpstr>Reuse: Optimal Execution Plan</vt:lpstr>
      <vt:lpstr>Reuse: Optimal Execution Plan</vt:lpstr>
      <vt:lpstr>Reuse: Optimal Execution Plan</vt:lpstr>
      <vt:lpstr>The Workflow Lifecycle</vt:lpstr>
      <vt:lpstr>Optimal Materialization Plan</vt:lpstr>
      <vt:lpstr>Optimal Materialization Plan</vt:lpstr>
      <vt:lpstr>Optimal Materialization Plan</vt:lpstr>
      <vt:lpstr>Optimal Materialization Plan</vt:lpstr>
      <vt:lpstr>Streaming Heuristic</vt:lpstr>
      <vt:lpstr>The Workflow Lifecycle</vt:lpstr>
      <vt:lpstr>Empirical Evaluation</vt:lpstr>
      <vt:lpstr>Takeaways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Doris</cp:lastModifiedBy>
  <cp:revision>366</cp:revision>
  <dcterms:created xsi:type="dcterms:W3CDTF">2010-04-12T23:12:02Z</dcterms:created>
  <dcterms:modified xsi:type="dcterms:W3CDTF">2019-09-04T00:49:18Z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